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63" r:id="rId3"/>
    <p:sldId id="257" r:id="rId4"/>
    <p:sldId id="258" r:id="rId5"/>
    <p:sldId id="271" r:id="rId6"/>
    <p:sldId id="259" r:id="rId7"/>
    <p:sldId id="294" r:id="rId8"/>
    <p:sldId id="288" r:id="rId9"/>
    <p:sldId id="289" r:id="rId10"/>
    <p:sldId id="290" r:id="rId11"/>
    <p:sldId id="291" r:id="rId12"/>
    <p:sldId id="292" r:id="rId13"/>
    <p:sldId id="293" r:id="rId14"/>
    <p:sldId id="261" r:id="rId15"/>
    <p:sldId id="278" r:id="rId16"/>
    <p:sldId id="279" r:id="rId17"/>
    <p:sldId id="280" r:id="rId18"/>
    <p:sldId id="281" r:id="rId19"/>
    <p:sldId id="282" r:id="rId20"/>
    <p:sldId id="283" r:id="rId21"/>
    <p:sldId id="284" r:id="rId22"/>
    <p:sldId id="285" r:id="rId23"/>
    <p:sldId id="286" r:id="rId24"/>
    <p:sldId id="287" r:id="rId25"/>
    <p:sldId id="275" r:id="rId26"/>
    <p:sldId id="276" r:id="rId27"/>
    <p:sldId id="262" r:id="rId28"/>
    <p:sldId id="265" r:id="rId29"/>
    <p:sldId id="277" r:id="rId30"/>
    <p:sldId id="264" r:id="rId31"/>
    <p:sldId id="274" r:id="rId32"/>
    <p:sldId id="272" r:id="rId33"/>
    <p:sldId id="268" r:id="rId34"/>
    <p:sldId id="270" r:id="rId35"/>
    <p:sldId id="295" r:id="rId36"/>
  </p:sldIdLst>
  <p:sldSz cx="18288000" cy="10287000"/>
  <p:notesSz cx="6858000" cy="9144000"/>
  <p:embeddedFontLst>
    <p:embeddedFont>
      <p:font typeface="Open Sans" charset="0"/>
      <p:regular r:id="rId38"/>
    </p:embeddedFont>
    <p:embeddedFont>
      <p:font typeface="Open Sans Light Bold" charset="0"/>
      <p:regular r:id="rId39"/>
    </p:embeddedFont>
    <p:embeddedFont>
      <p:font typeface="Open Sans Bold Italics" charset="0"/>
      <p:regular r:id="rId40"/>
    </p:embeddedFont>
    <p:embeddedFont>
      <p:font typeface="Montserrat Extra-Bold" charset="0"/>
      <p:regular r:id="rId41"/>
    </p:embeddedFont>
    <p:embeddedFont>
      <p:font typeface="Calibri" pitchFamily="34" charset="0"/>
      <p:regular r:id="rId42"/>
      <p:bold r:id="rId43"/>
      <p:italic r:id="rId44"/>
      <p:boldItalic r:id="rId45"/>
    </p:embeddedFont>
    <p:embeddedFont>
      <p:font typeface="MS Reference Sans Serif" pitchFamily="34" charset="0"/>
      <p:regular r:id="rId46"/>
    </p:embeddedFont>
    <p:embeddedFont>
      <p:font typeface="Open Sans Bold" charset="0"/>
      <p:regular r:id="rId47"/>
    </p:embeddedFont>
    <p:embeddedFont>
      <p:font typeface="Myanmar Text" pitchFamily="34" charset="0"/>
      <p:regular r:id="rId48"/>
      <p:bold r:id="rId49"/>
    </p:embeddedFont>
    <p:embeddedFont>
      <p:font typeface="Cambria Math" pitchFamily="18" charset="0"/>
      <p:regular r:id="rId50"/>
    </p:embeddedFont>
    <p:embeddedFont>
      <p:font typeface="Comic Sans MS" pitchFamily="66"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38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80" autoAdjust="0"/>
  </p:normalViewPr>
  <p:slideViewPr>
    <p:cSldViewPr>
      <p:cViewPr>
        <p:scale>
          <a:sx n="50" d="100"/>
          <a:sy n="50" d="100"/>
        </p:scale>
        <p:origin x="-278" y="-21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F07746-EB19-4EC4-AA03-A193594BBC6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AA81AA4C-B8EF-43F4-AC08-6536624FF340}">
      <dgm:prSet phldrT="[Text]" custT="1"/>
      <dgm:spPr>
        <a:solidFill>
          <a:srgbClr val="543820"/>
        </a:solidFill>
        <a:ln>
          <a:solidFill>
            <a:srgbClr val="543820"/>
          </a:solidFill>
        </a:ln>
      </dgm:spPr>
      <dgm:t>
        <a:bodyPr/>
        <a:lstStyle/>
        <a:p>
          <a:r>
            <a:rPr lang="en-IN" sz="3600" dirty="0" smtClean="0"/>
            <a:t>Present Value</a:t>
          </a:r>
          <a:endParaRPr lang="en-IN" sz="3600" dirty="0"/>
        </a:p>
      </dgm:t>
    </dgm:pt>
    <dgm:pt modelId="{84B2039B-5007-4D3A-ADD9-B2C815D90931}" type="parTrans" cxnId="{E2EC254A-36A1-4A05-B22F-89EDBB1B987F}">
      <dgm:prSet/>
      <dgm:spPr/>
      <dgm:t>
        <a:bodyPr/>
        <a:lstStyle/>
        <a:p>
          <a:endParaRPr lang="en-IN"/>
        </a:p>
      </dgm:t>
    </dgm:pt>
    <dgm:pt modelId="{82F527AF-1458-4CCD-A307-3C4FCD30414C}" type="sibTrans" cxnId="{E2EC254A-36A1-4A05-B22F-89EDBB1B987F}">
      <dgm:prSet/>
      <dgm:spPr/>
      <dgm:t>
        <a:bodyPr/>
        <a:lstStyle/>
        <a:p>
          <a:endParaRPr lang="en-IN"/>
        </a:p>
      </dgm:t>
    </dgm:pt>
    <dgm:pt modelId="{3096361F-F428-460D-856A-0C7B993065CB}">
      <dgm:prSet phldrT="[Text]" custT="1"/>
      <dgm:spPr>
        <a:solidFill>
          <a:srgbClr val="543820"/>
        </a:solidFill>
        <a:ln>
          <a:solidFill>
            <a:srgbClr val="543820"/>
          </a:solidFill>
        </a:ln>
      </dgm:spPr>
      <dgm:t>
        <a:bodyPr/>
        <a:lstStyle/>
        <a:p>
          <a:r>
            <a:rPr lang="en-IN" sz="3600" dirty="0" smtClean="0"/>
            <a:t>Cash on hand, Amount you need to reach future value, uses discounting</a:t>
          </a:r>
          <a:endParaRPr lang="en-IN" sz="3600" dirty="0"/>
        </a:p>
      </dgm:t>
    </dgm:pt>
    <dgm:pt modelId="{3045B1ED-9F88-4004-909B-47E18F6027AF}" type="parTrans" cxnId="{BF1946BA-3478-40DD-B7D1-FFAC25CDF4A5}">
      <dgm:prSet/>
      <dgm:spPr/>
      <dgm:t>
        <a:bodyPr/>
        <a:lstStyle/>
        <a:p>
          <a:endParaRPr lang="en-IN"/>
        </a:p>
      </dgm:t>
    </dgm:pt>
    <dgm:pt modelId="{127D1718-1DDB-49BF-A5F9-059A9A054ED3}" type="sibTrans" cxnId="{BF1946BA-3478-40DD-B7D1-FFAC25CDF4A5}">
      <dgm:prSet/>
      <dgm:spPr/>
      <dgm:t>
        <a:bodyPr/>
        <a:lstStyle/>
        <a:p>
          <a:endParaRPr lang="en-IN"/>
        </a:p>
      </dgm:t>
    </dgm:pt>
    <mc:AlternateContent xmlns:mc="http://schemas.openxmlformats.org/markup-compatibility/2006">
      <mc:Choice xmlns:a14="http://schemas.microsoft.com/office/drawing/2010/main" Requires="a14">
        <dgm:pt modelId="{8A5E1003-6058-4B32-8BE0-EAF7DC893950}">
          <dgm:prSet phldrT="[Text]" custT="1"/>
          <dgm:spPr>
            <a:solidFill>
              <a:srgbClr val="543820"/>
            </a:solidFill>
            <a:ln>
              <a:solidFill>
                <a:srgbClr val="543820"/>
              </a:solidFill>
            </a:ln>
          </dgm:spPr>
          <dgm:t>
            <a:bodyPr/>
            <a:lstStyle/>
            <a:p>
              <a:r>
                <a:rPr lang="en-IN" sz="3600" dirty="0" smtClean="0"/>
                <a:t>PV = FV </a:t>
              </a:r>
              <a14:m>
                <m:oMath xmlns:m="http://schemas.openxmlformats.org/officeDocument/2006/math">
                  <m:f>
                    <m:fPr>
                      <m:ctrlPr>
                        <a:rPr lang="en-IN" sz="3600" i="1" smtClean="0">
                          <a:latin typeface="Cambria Math"/>
                        </a:rPr>
                      </m:ctrlPr>
                    </m:fPr>
                    <m:num>
                      <m:r>
                        <a:rPr lang="en-IN" sz="3600" b="0" i="1" smtClean="0">
                          <a:latin typeface="Cambria Math"/>
                        </a:rPr>
                        <m:t>1</m:t>
                      </m:r>
                    </m:num>
                    <m:den>
                      <m:sSup>
                        <m:sSupPr>
                          <m:ctrlPr>
                            <a:rPr lang="en-IN" sz="3600" b="0" i="1" smtClean="0">
                              <a:latin typeface="Cambria Math"/>
                            </a:rPr>
                          </m:ctrlPr>
                        </m:sSupPr>
                        <m:e>
                          <m:r>
                            <a:rPr lang="en-IN" sz="3600" b="0" i="1" smtClean="0">
                              <a:latin typeface="Cambria Math"/>
                            </a:rPr>
                            <m:t>(1+</m:t>
                          </m:r>
                          <m:r>
                            <a:rPr lang="en-IN" sz="3600" b="0" i="1" smtClean="0">
                              <a:latin typeface="Cambria Math"/>
                            </a:rPr>
                            <m:t>𝑟</m:t>
                          </m:r>
                          <m:r>
                            <a:rPr lang="en-IN" sz="3600" b="0" i="1" smtClean="0">
                              <a:latin typeface="Cambria Math"/>
                            </a:rPr>
                            <m:t>)</m:t>
                          </m:r>
                        </m:e>
                        <m:sup>
                          <m:r>
                            <a:rPr lang="en-IN" sz="3600" b="0" i="1" smtClean="0">
                              <a:latin typeface="Cambria Math"/>
                            </a:rPr>
                            <m:t>𝑛</m:t>
                          </m:r>
                        </m:sup>
                      </m:sSup>
                    </m:den>
                  </m:f>
                </m:oMath>
              </a14:m>
              <a:endParaRPr lang="en-IN" sz="3600" dirty="0"/>
            </a:p>
          </dgm:t>
        </dgm:pt>
      </mc:Choice>
      <mc:Fallback>
        <dgm:pt modelId="{8A5E1003-6058-4B32-8BE0-EAF7DC893950}">
          <dgm:prSet phldrT="[Text]" custT="1"/>
          <dgm:spPr>
            <a:solidFill>
              <a:srgbClr val="543820"/>
            </a:solidFill>
            <a:ln>
              <a:solidFill>
                <a:srgbClr val="543820"/>
              </a:solidFill>
            </a:ln>
          </dgm:spPr>
          <dgm:t>
            <a:bodyPr/>
            <a:lstStyle/>
            <a:p>
              <a:r>
                <a:rPr lang="en-IN" sz="3600" dirty="0" smtClean="0"/>
                <a:t>PV = FV </a:t>
              </a:r>
              <a:r>
                <a:rPr lang="en-IN" sz="3600" b="0" i="0" smtClean="0">
                  <a:latin typeface="Cambria Math"/>
                </a:rPr>
                <a:t>1/〖(1+𝑟)〗^𝑛 </a:t>
              </a:r>
              <a:endParaRPr lang="en-IN" sz="3600" dirty="0"/>
            </a:p>
          </dgm:t>
        </dgm:pt>
      </mc:Fallback>
    </mc:AlternateContent>
    <dgm:pt modelId="{57E9C763-3B49-4094-8B4A-439BA6FF303A}" type="parTrans" cxnId="{46C5AF94-D86D-444D-8829-3C789AB7B9BE}">
      <dgm:prSet/>
      <dgm:spPr/>
      <dgm:t>
        <a:bodyPr/>
        <a:lstStyle/>
        <a:p>
          <a:endParaRPr lang="en-IN"/>
        </a:p>
      </dgm:t>
    </dgm:pt>
    <dgm:pt modelId="{C741466C-4BA4-47CF-A357-97D03E168AE1}" type="sibTrans" cxnId="{46C5AF94-D86D-444D-8829-3C789AB7B9BE}">
      <dgm:prSet/>
      <dgm:spPr/>
      <dgm:t>
        <a:bodyPr/>
        <a:lstStyle/>
        <a:p>
          <a:endParaRPr lang="en-IN"/>
        </a:p>
      </dgm:t>
    </dgm:pt>
    <dgm:pt modelId="{9AAACB67-2F6B-4D82-A5E9-EBAFB621CEE6}">
      <dgm:prSet phldrT="[Text]" custT="1"/>
      <dgm:spPr>
        <a:solidFill>
          <a:srgbClr val="543820"/>
        </a:solidFill>
        <a:ln>
          <a:solidFill>
            <a:srgbClr val="543820"/>
          </a:solidFill>
        </a:ln>
      </dgm:spPr>
      <dgm:t>
        <a:bodyPr/>
        <a:lstStyle/>
        <a:p>
          <a:r>
            <a:rPr lang="en-IN" sz="3600" dirty="0" smtClean="0"/>
            <a:t>Future Value</a:t>
          </a:r>
          <a:endParaRPr lang="en-IN" sz="3600" dirty="0"/>
        </a:p>
      </dgm:t>
    </dgm:pt>
    <dgm:pt modelId="{2D8F30D2-EA6A-446B-B6EB-33D168066DBA}" type="parTrans" cxnId="{13CF780B-973C-4B24-8E6F-A6C54F0AAB79}">
      <dgm:prSet/>
      <dgm:spPr/>
      <dgm:t>
        <a:bodyPr/>
        <a:lstStyle/>
        <a:p>
          <a:endParaRPr lang="en-IN"/>
        </a:p>
      </dgm:t>
    </dgm:pt>
    <dgm:pt modelId="{B2031AAE-4569-43F7-B57E-6460D0954BB3}" type="sibTrans" cxnId="{13CF780B-973C-4B24-8E6F-A6C54F0AAB79}">
      <dgm:prSet/>
      <dgm:spPr/>
      <dgm:t>
        <a:bodyPr/>
        <a:lstStyle/>
        <a:p>
          <a:endParaRPr lang="en-IN"/>
        </a:p>
      </dgm:t>
    </dgm:pt>
    <dgm:pt modelId="{28CE213B-B4F1-4225-8F98-8BB519CCDF15}">
      <dgm:prSet phldrT="[Text]" custT="1"/>
      <dgm:spPr>
        <a:solidFill>
          <a:srgbClr val="543820"/>
        </a:solidFill>
        <a:ln>
          <a:solidFill>
            <a:srgbClr val="543820"/>
          </a:solidFill>
        </a:ln>
      </dgm:spPr>
      <dgm:t>
        <a:bodyPr/>
        <a:lstStyle/>
        <a:p>
          <a:r>
            <a:rPr lang="en-IN" sz="3600" dirty="0" smtClean="0"/>
            <a:t>Amount you will receive at a given future date, uses Compounding</a:t>
          </a:r>
          <a:endParaRPr lang="en-IN" sz="3600" dirty="0"/>
        </a:p>
      </dgm:t>
    </dgm:pt>
    <dgm:pt modelId="{CDD53C93-8D05-499E-8358-A2D8BEA5791E}" type="parTrans" cxnId="{B68CCA53-A475-49AE-B6A1-A7254AD208F2}">
      <dgm:prSet/>
      <dgm:spPr/>
      <dgm:t>
        <a:bodyPr/>
        <a:lstStyle/>
        <a:p>
          <a:endParaRPr lang="en-IN"/>
        </a:p>
      </dgm:t>
    </dgm:pt>
    <dgm:pt modelId="{CC5DCA5F-916A-4D31-8B62-4B572C452DEC}" type="sibTrans" cxnId="{B68CCA53-A475-49AE-B6A1-A7254AD208F2}">
      <dgm:prSet/>
      <dgm:spPr/>
      <dgm:t>
        <a:bodyPr/>
        <a:lstStyle/>
        <a:p>
          <a:endParaRPr lang="en-IN"/>
        </a:p>
      </dgm:t>
    </dgm:pt>
    <mc:AlternateContent xmlns:mc="http://schemas.openxmlformats.org/markup-compatibility/2006">
      <mc:Choice xmlns:a14="http://schemas.microsoft.com/office/drawing/2010/main" Requires="a14">
        <dgm:pt modelId="{F6A79708-A728-4BD9-A8CD-8B2E9D991ABA}">
          <dgm:prSet phldrT="[Text]" custT="1"/>
          <dgm:spPr>
            <a:solidFill>
              <a:srgbClr val="543820"/>
            </a:solidFill>
            <a:ln>
              <a:solidFill>
                <a:srgbClr val="543820"/>
              </a:solidFill>
            </a:ln>
          </dgm:spPr>
          <dgm:t>
            <a:bodyPr/>
            <a:lstStyle/>
            <a:p>
              <a:r>
                <a:rPr lang="en-IN" sz="3600" dirty="0" smtClean="0"/>
                <a:t>FV = PV </a:t>
              </a:r>
              <a14:m>
                <m:oMath xmlns:m="http://schemas.openxmlformats.org/officeDocument/2006/math">
                  <m:sSup>
                    <m:sSupPr>
                      <m:ctrlPr>
                        <a:rPr lang="en-IN" sz="3600" i="1" smtClean="0">
                          <a:latin typeface="Cambria Math"/>
                        </a:rPr>
                      </m:ctrlPr>
                    </m:sSupPr>
                    <m:e>
                      <m:r>
                        <a:rPr lang="en-IN" sz="3600" b="0" i="1" smtClean="0">
                          <a:latin typeface="Cambria Math"/>
                        </a:rPr>
                        <m:t>(1+</m:t>
                      </m:r>
                      <m:r>
                        <a:rPr lang="en-IN" sz="3600" b="0" i="1" smtClean="0">
                          <a:latin typeface="Cambria Math"/>
                        </a:rPr>
                        <m:t>𝑟</m:t>
                      </m:r>
                      <m:r>
                        <a:rPr lang="en-IN" sz="3600" b="0" i="1" smtClean="0">
                          <a:latin typeface="Cambria Math"/>
                        </a:rPr>
                        <m:t>)</m:t>
                      </m:r>
                    </m:e>
                    <m:sup>
                      <m:r>
                        <a:rPr lang="en-IN" sz="3600" b="0" i="1" smtClean="0">
                          <a:latin typeface="Cambria Math"/>
                        </a:rPr>
                        <m:t>𝑛</m:t>
                      </m:r>
                    </m:sup>
                  </m:sSup>
                </m:oMath>
              </a14:m>
              <a:endParaRPr lang="en-IN" sz="3600" dirty="0"/>
            </a:p>
          </dgm:t>
        </dgm:pt>
      </mc:Choice>
      <mc:Fallback>
        <dgm:pt modelId="{F6A79708-A728-4BD9-A8CD-8B2E9D991ABA}">
          <dgm:prSet phldrT="[Text]" custT="1"/>
          <dgm:spPr>
            <a:solidFill>
              <a:srgbClr val="543820"/>
            </a:solidFill>
            <a:ln>
              <a:solidFill>
                <a:srgbClr val="543820"/>
              </a:solidFill>
            </a:ln>
          </dgm:spPr>
          <dgm:t>
            <a:bodyPr/>
            <a:lstStyle/>
            <a:p>
              <a:r>
                <a:rPr lang="en-IN" sz="3600" dirty="0" smtClean="0"/>
                <a:t>FV = PV </a:t>
              </a:r>
              <a:r>
                <a:rPr lang="en-IN" sz="3600" i="0" smtClean="0">
                  <a:latin typeface="Cambria Math"/>
                </a:rPr>
                <a:t>〖</a:t>
              </a:r>
              <a:r>
                <a:rPr lang="en-IN" sz="3600" b="0" i="0" smtClean="0">
                  <a:latin typeface="Cambria Math"/>
                </a:rPr>
                <a:t>(1+𝑟)〗^𝑛</a:t>
              </a:r>
              <a:endParaRPr lang="en-IN" sz="3600" dirty="0"/>
            </a:p>
          </dgm:t>
        </dgm:pt>
      </mc:Fallback>
    </mc:AlternateContent>
    <dgm:pt modelId="{F03A6BEB-8C93-46D9-87C1-75699F3F3F45}" type="parTrans" cxnId="{48F8D98F-A505-4F9A-BCCE-6D89AE85F22D}">
      <dgm:prSet/>
      <dgm:spPr/>
      <dgm:t>
        <a:bodyPr/>
        <a:lstStyle/>
        <a:p>
          <a:endParaRPr lang="en-IN"/>
        </a:p>
      </dgm:t>
    </dgm:pt>
    <dgm:pt modelId="{32EC213C-EEE4-4C4E-95D6-CD1CAC3984DE}" type="sibTrans" cxnId="{48F8D98F-A505-4F9A-BCCE-6D89AE85F22D}">
      <dgm:prSet/>
      <dgm:spPr/>
      <dgm:t>
        <a:bodyPr/>
        <a:lstStyle/>
        <a:p>
          <a:endParaRPr lang="en-IN"/>
        </a:p>
      </dgm:t>
    </dgm:pt>
    <dgm:pt modelId="{3A521B7C-49FD-42B9-99D9-AE945874532A}" type="pres">
      <dgm:prSet presAssocID="{03F07746-EB19-4EC4-AA03-A193594BBC6E}" presName="hierChild1" presStyleCnt="0">
        <dgm:presLayoutVars>
          <dgm:orgChart val="1"/>
          <dgm:chPref val="1"/>
          <dgm:dir/>
          <dgm:animOne val="branch"/>
          <dgm:animLvl val="lvl"/>
          <dgm:resizeHandles/>
        </dgm:presLayoutVars>
      </dgm:prSet>
      <dgm:spPr/>
    </dgm:pt>
    <dgm:pt modelId="{A0B12286-3690-4F75-A2E4-24D8E2BDF077}" type="pres">
      <dgm:prSet presAssocID="{AA81AA4C-B8EF-43F4-AC08-6536624FF340}" presName="hierRoot1" presStyleCnt="0">
        <dgm:presLayoutVars>
          <dgm:hierBranch val="init"/>
        </dgm:presLayoutVars>
      </dgm:prSet>
      <dgm:spPr/>
    </dgm:pt>
    <dgm:pt modelId="{9104E2F7-AA52-49AA-8F30-D7AB9E5EE0D9}" type="pres">
      <dgm:prSet presAssocID="{AA81AA4C-B8EF-43F4-AC08-6536624FF340}" presName="rootComposite1" presStyleCnt="0"/>
      <dgm:spPr/>
    </dgm:pt>
    <dgm:pt modelId="{2D982D29-A102-4B9A-87B2-E362C2E76EFF}" type="pres">
      <dgm:prSet presAssocID="{AA81AA4C-B8EF-43F4-AC08-6536624FF340}" presName="rootText1" presStyleLbl="node0" presStyleIdx="0" presStyleCnt="2" custScaleY="61314">
        <dgm:presLayoutVars>
          <dgm:chPref val="3"/>
        </dgm:presLayoutVars>
      </dgm:prSet>
      <dgm:spPr/>
      <dgm:t>
        <a:bodyPr/>
        <a:lstStyle/>
        <a:p>
          <a:endParaRPr lang="en-IN"/>
        </a:p>
      </dgm:t>
    </dgm:pt>
    <dgm:pt modelId="{9E432F64-0494-4D88-83F7-9ADF05153F1B}" type="pres">
      <dgm:prSet presAssocID="{AA81AA4C-B8EF-43F4-AC08-6536624FF340}" presName="rootConnector1" presStyleLbl="node1" presStyleIdx="0" presStyleCnt="0"/>
      <dgm:spPr/>
    </dgm:pt>
    <dgm:pt modelId="{08964A85-0B46-47D1-9938-59815490676F}" type="pres">
      <dgm:prSet presAssocID="{AA81AA4C-B8EF-43F4-AC08-6536624FF340}" presName="hierChild2" presStyleCnt="0"/>
      <dgm:spPr/>
    </dgm:pt>
    <dgm:pt modelId="{99B2A7CA-4A49-470A-928D-37A6C1278397}" type="pres">
      <dgm:prSet presAssocID="{3045B1ED-9F88-4004-909B-47E18F6027AF}" presName="Name64" presStyleLbl="parChTrans1D2" presStyleIdx="0" presStyleCnt="4"/>
      <dgm:spPr/>
    </dgm:pt>
    <dgm:pt modelId="{B6193DFE-F783-4903-BA06-8BF2BD464B7E}" type="pres">
      <dgm:prSet presAssocID="{3096361F-F428-460D-856A-0C7B993065CB}" presName="hierRoot2" presStyleCnt="0">
        <dgm:presLayoutVars>
          <dgm:hierBranch val="init"/>
        </dgm:presLayoutVars>
      </dgm:prSet>
      <dgm:spPr/>
    </dgm:pt>
    <dgm:pt modelId="{0CABB694-2198-4768-9646-3F02F3836E20}" type="pres">
      <dgm:prSet presAssocID="{3096361F-F428-460D-856A-0C7B993065CB}" presName="rootComposite" presStyleCnt="0"/>
      <dgm:spPr/>
    </dgm:pt>
    <dgm:pt modelId="{F19F56C7-4376-4FA2-BB38-E22866EE7E14}" type="pres">
      <dgm:prSet presAssocID="{3096361F-F428-460D-856A-0C7B993065CB}" presName="rootText" presStyleLbl="node2" presStyleIdx="0" presStyleCnt="4" custScaleX="200054" custScaleY="61314">
        <dgm:presLayoutVars>
          <dgm:chPref val="3"/>
        </dgm:presLayoutVars>
      </dgm:prSet>
      <dgm:spPr/>
      <dgm:t>
        <a:bodyPr/>
        <a:lstStyle/>
        <a:p>
          <a:endParaRPr lang="en-IN"/>
        </a:p>
      </dgm:t>
    </dgm:pt>
    <dgm:pt modelId="{98646AE2-F8C8-4CBA-9C41-772430A15B7D}" type="pres">
      <dgm:prSet presAssocID="{3096361F-F428-460D-856A-0C7B993065CB}" presName="rootConnector" presStyleLbl="node2" presStyleIdx="0" presStyleCnt="4"/>
      <dgm:spPr/>
    </dgm:pt>
    <dgm:pt modelId="{B95A64E1-9078-4AD7-9835-5E7F135E0D96}" type="pres">
      <dgm:prSet presAssocID="{3096361F-F428-460D-856A-0C7B993065CB}" presName="hierChild4" presStyleCnt="0"/>
      <dgm:spPr/>
    </dgm:pt>
    <dgm:pt modelId="{2D4C237A-D794-459E-ADDE-D5E458FE42E7}" type="pres">
      <dgm:prSet presAssocID="{3096361F-F428-460D-856A-0C7B993065CB}" presName="hierChild5" presStyleCnt="0"/>
      <dgm:spPr/>
    </dgm:pt>
    <dgm:pt modelId="{1856E15B-1820-45E6-AE90-EFAC0F6FC358}" type="pres">
      <dgm:prSet presAssocID="{57E9C763-3B49-4094-8B4A-439BA6FF303A}" presName="Name64" presStyleLbl="parChTrans1D2" presStyleIdx="1" presStyleCnt="4"/>
      <dgm:spPr/>
    </dgm:pt>
    <dgm:pt modelId="{EF92FC99-C060-4DD2-8500-1B6A6C682380}" type="pres">
      <dgm:prSet presAssocID="{8A5E1003-6058-4B32-8BE0-EAF7DC893950}" presName="hierRoot2" presStyleCnt="0">
        <dgm:presLayoutVars>
          <dgm:hierBranch val="init"/>
        </dgm:presLayoutVars>
      </dgm:prSet>
      <dgm:spPr/>
    </dgm:pt>
    <dgm:pt modelId="{D9AF58FC-F490-4624-BD67-2EED6AFB16B6}" type="pres">
      <dgm:prSet presAssocID="{8A5E1003-6058-4B32-8BE0-EAF7DC893950}" presName="rootComposite" presStyleCnt="0"/>
      <dgm:spPr/>
    </dgm:pt>
    <dgm:pt modelId="{E7BEE2A6-98FB-4FB6-949E-33855DAD9E9F}" type="pres">
      <dgm:prSet presAssocID="{8A5E1003-6058-4B32-8BE0-EAF7DC893950}" presName="rootText" presStyleLbl="node2" presStyleIdx="1" presStyleCnt="4" custScaleY="61314">
        <dgm:presLayoutVars>
          <dgm:chPref val="3"/>
        </dgm:presLayoutVars>
      </dgm:prSet>
      <dgm:spPr/>
      <dgm:t>
        <a:bodyPr/>
        <a:lstStyle/>
        <a:p>
          <a:endParaRPr lang="en-IN"/>
        </a:p>
      </dgm:t>
    </dgm:pt>
    <dgm:pt modelId="{10D760DB-237A-414D-BDD9-0EC3C5070823}" type="pres">
      <dgm:prSet presAssocID="{8A5E1003-6058-4B32-8BE0-EAF7DC893950}" presName="rootConnector" presStyleLbl="node2" presStyleIdx="1" presStyleCnt="4"/>
      <dgm:spPr/>
    </dgm:pt>
    <dgm:pt modelId="{1D0F70A1-B4AC-4605-B3FF-5D770E03FDC9}" type="pres">
      <dgm:prSet presAssocID="{8A5E1003-6058-4B32-8BE0-EAF7DC893950}" presName="hierChild4" presStyleCnt="0"/>
      <dgm:spPr/>
    </dgm:pt>
    <dgm:pt modelId="{398AA858-FC43-4BE3-9089-FA237DC088CB}" type="pres">
      <dgm:prSet presAssocID="{8A5E1003-6058-4B32-8BE0-EAF7DC893950}" presName="hierChild5" presStyleCnt="0"/>
      <dgm:spPr/>
    </dgm:pt>
    <dgm:pt modelId="{93957E19-FA4B-431D-AC49-C584AB9E7A0D}" type="pres">
      <dgm:prSet presAssocID="{AA81AA4C-B8EF-43F4-AC08-6536624FF340}" presName="hierChild3" presStyleCnt="0"/>
      <dgm:spPr/>
    </dgm:pt>
    <dgm:pt modelId="{3E768836-6EF7-4930-8D15-A9A09D9E79C5}" type="pres">
      <dgm:prSet presAssocID="{9AAACB67-2F6B-4D82-A5E9-EBAFB621CEE6}" presName="hierRoot1" presStyleCnt="0">
        <dgm:presLayoutVars>
          <dgm:hierBranch val="init"/>
        </dgm:presLayoutVars>
      </dgm:prSet>
      <dgm:spPr/>
    </dgm:pt>
    <dgm:pt modelId="{5BBA3334-EF1C-4B38-BB5E-F9B19624B7E3}" type="pres">
      <dgm:prSet presAssocID="{9AAACB67-2F6B-4D82-A5E9-EBAFB621CEE6}" presName="rootComposite1" presStyleCnt="0"/>
      <dgm:spPr/>
    </dgm:pt>
    <dgm:pt modelId="{D62B6D59-6226-43B4-86CA-1AB04D6C5717}" type="pres">
      <dgm:prSet presAssocID="{9AAACB67-2F6B-4D82-A5E9-EBAFB621CEE6}" presName="rootText1" presStyleLbl="node0" presStyleIdx="1" presStyleCnt="2" custScaleY="61314">
        <dgm:presLayoutVars>
          <dgm:chPref val="3"/>
        </dgm:presLayoutVars>
      </dgm:prSet>
      <dgm:spPr/>
    </dgm:pt>
    <dgm:pt modelId="{F4FB38AC-E06D-4684-B42F-638DA1C0FA7B}" type="pres">
      <dgm:prSet presAssocID="{9AAACB67-2F6B-4D82-A5E9-EBAFB621CEE6}" presName="rootConnector1" presStyleLbl="node1" presStyleIdx="0" presStyleCnt="0"/>
      <dgm:spPr/>
    </dgm:pt>
    <dgm:pt modelId="{2D3F2AD5-3610-4918-9D5E-46F75ADA9C0D}" type="pres">
      <dgm:prSet presAssocID="{9AAACB67-2F6B-4D82-A5E9-EBAFB621CEE6}" presName="hierChild2" presStyleCnt="0"/>
      <dgm:spPr/>
    </dgm:pt>
    <dgm:pt modelId="{49570D7D-BEC2-47DC-9DDB-6EF917EAD308}" type="pres">
      <dgm:prSet presAssocID="{CDD53C93-8D05-499E-8358-A2D8BEA5791E}" presName="Name64" presStyleLbl="parChTrans1D2" presStyleIdx="2" presStyleCnt="4"/>
      <dgm:spPr/>
    </dgm:pt>
    <dgm:pt modelId="{4BCD4010-DF6A-4D2E-8B50-78625308616C}" type="pres">
      <dgm:prSet presAssocID="{28CE213B-B4F1-4225-8F98-8BB519CCDF15}" presName="hierRoot2" presStyleCnt="0">
        <dgm:presLayoutVars>
          <dgm:hierBranch val="init"/>
        </dgm:presLayoutVars>
      </dgm:prSet>
      <dgm:spPr/>
    </dgm:pt>
    <dgm:pt modelId="{D0D3FDB4-CC1E-4E78-99AF-CF17212CE049}" type="pres">
      <dgm:prSet presAssocID="{28CE213B-B4F1-4225-8F98-8BB519CCDF15}" presName="rootComposite" presStyleCnt="0"/>
      <dgm:spPr/>
    </dgm:pt>
    <dgm:pt modelId="{A11A73CD-7190-4CCC-A4B0-CE6FC823B47D}" type="pres">
      <dgm:prSet presAssocID="{28CE213B-B4F1-4225-8F98-8BB519CCDF15}" presName="rootText" presStyleLbl="node2" presStyleIdx="2" presStyleCnt="4" custScaleX="237886" custScaleY="61314">
        <dgm:presLayoutVars>
          <dgm:chPref val="3"/>
        </dgm:presLayoutVars>
      </dgm:prSet>
      <dgm:spPr/>
    </dgm:pt>
    <dgm:pt modelId="{D4263AA1-6781-4C46-8D69-3412931DD2B4}" type="pres">
      <dgm:prSet presAssocID="{28CE213B-B4F1-4225-8F98-8BB519CCDF15}" presName="rootConnector" presStyleLbl="node2" presStyleIdx="2" presStyleCnt="4"/>
      <dgm:spPr/>
    </dgm:pt>
    <dgm:pt modelId="{1237DDF6-03E2-406D-90CD-DB98C7008F96}" type="pres">
      <dgm:prSet presAssocID="{28CE213B-B4F1-4225-8F98-8BB519CCDF15}" presName="hierChild4" presStyleCnt="0"/>
      <dgm:spPr/>
    </dgm:pt>
    <dgm:pt modelId="{794B2EF3-E7BE-4794-8833-A3438737CEBC}" type="pres">
      <dgm:prSet presAssocID="{28CE213B-B4F1-4225-8F98-8BB519CCDF15}" presName="hierChild5" presStyleCnt="0"/>
      <dgm:spPr/>
    </dgm:pt>
    <dgm:pt modelId="{E1414E1A-956D-4B48-9D62-F38108CF551F}" type="pres">
      <dgm:prSet presAssocID="{F03A6BEB-8C93-46D9-87C1-75699F3F3F45}" presName="Name64" presStyleLbl="parChTrans1D2" presStyleIdx="3" presStyleCnt="4"/>
      <dgm:spPr/>
    </dgm:pt>
    <dgm:pt modelId="{85D0FFA8-AFCD-4A66-8373-7ED3B9E9E879}" type="pres">
      <dgm:prSet presAssocID="{F6A79708-A728-4BD9-A8CD-8B2E9D991ABA}" presName="hierRoot2" presStyleCnt="0">
        <dgm:presLayoutVars>
          <dgm:hierBranch val="init"/>
        </dgm:presLayoutVars>
      </dgm:prSet>
      <dgm:spPr/>
    </dgm:pt>
    <dgm:pt modelId="{2815B283-7474-4C3E-A090-480FFB3DB75A}" type="pres">
      <dgm:prSet presAssocID="{F6A79708-A728-4BD9-A8CD-8B2E9D991ABA}" presName="rootComposite" presStyleCnt="0"/>
      <dgm:spPr/>
    </dgm:pt>
    <dgm:pt modelId="{08155175-E104-4858-B9A0-F36A43743BBA}" type="pres">
      <dgm:prSet presAssocID="{F6A79708-A728-4BD9-A8CD-8B2E9D991ABA}" presName="rootText" presStyleLbl="node2" presStyleIdx="3" presStyleCnt="4" custScaleY="61314">
        <dgm:presLayoutVars>
          <dgm:chPref val="3"/>
        </dgm:presLayoutVars>
      </dgm:prSet>
      <dgm:spPr/>
    </dgm:pt>
    <dgm:pt modelId="{3C55AC14-D802-46BA-8B92-C90706F4E444}" type="pres">
      <dgm:prSet presAssocID="{F6A79708-A728-4BD9-A8CD-8B2E9D991ABA}" presName="rootConnector" presStyleLbl="node2" presStyleIdx="3" presStyleCnt="4"/>
      <dgm:spPr/>
    </dgm:pt>
    <dgm:pt modelId="{7C42D8AB-2E4E-4F2B-B42F-1FD43A99AC55}" type="pres">
      <dgm:prSet presAssocID="{F6A79708-A728-4BD9-A8CD-8B2E9D991ABA}" presName="hierChild4" presStyleCnt="0"/>
      <dgm:spPr/>
    </dgm:pt>
    <dgm:pt modelId="{5AFF93F6-E8E4-4D1D-95C4-1C660A1639FA}" type="pres">
      <dgm:prSet presAssocID="{F6A79708-A728-4BD9-A8CD-8B2E9D991ABA}" presName="hierChild5" presStyleCnt="0"/>
      <dgm:spPr/>
    </dgm:pt>
    <dgm:pt modelId="{2E098F4C-1C0C-4F87-8EB5-92660A16F231}" type="pres">
      <dgm:prSet presAssocID="{9AAACB67-2F6B-4D82-A5E9-EBAFB621CEE6}" presName="hierChild3" presStyleCnt="0"/>
      <dgm:spPr/>
    </dgm:pt>
  </dgm:ptLst>
  <dgm:cxnLst>
    <dgm:cxn modelId="{47AA337A-9F7D-4312-8C19-13868DBCBBD2}" type="presOf" srcId="{F6A79708-A728-4BD9-A8CD-8B2E9D991ABA}" destId="{08155175-E104-4858-B9A0-F36A43743BBA}" srcOrd="0" destOrd="0" presId="urn:microsoft.com/office/officeart/2009/3/layout/HorizontalOrganizationChart"/>
    <dgm:cxn modelId="{B68CCA53-A475-49AE-B6A1-A7254AD208F2}" srcId="{9AAACB67-2F6B-4D82-A5E9-EBAFB621CEE6}" destId="{28CE213B-B4F1-4225-8F98-8BB519CCDF15}" srcOrd="0" destOrd="0" parTransId="{CDD53C93-8D05-499E-8358-A2D8BEA5791E}" sibTransId="{CC5DCA5F-916A-4D31-8B62-4B572C452DEC}"/>
    <dgm:cxn modelId="{148F7054-EF53-42B0-892E-C65B88EC3DCA}" type="presOf" srcId="{57E9C763-3B49-4094-8B4A-439BA6FF303A}" destId="{1856E15B-1820-45E6-AE90-EFAC0F6FC358}" srcOrd="0" destOrd="0" presId="urn:microsoft.com/office/officeart/2009/3/layout/HorizontalOrganizationChart"/>
    <dgm:cxn modelId="{847C3425-5FAC-4A0C-8ACC-B9D0C6A013F3}" type="presOf" srcId="{9AAACB67-2F6B-4D82-A5E9-EBAFB621CEE6}" destId="{F4FB38AC-E06D-4684-B42F-638DA1C0FA7B}" srcOrd="1" destOrd="0" presId="urn:microsoft.com/office/officeart/2009/3/layout/HorizontalOrganizationChart"/>
    <dgm:cxn modelId="{BB337953-2E04-4474-B251-CE078A86172C}" type="presOf" srcId="{F03A6BEB-8C93-46D9-87C1-75699F3F3F45}" destId="{E1414E1A-956D-4B48-9D62-F38108CF551F}" srcOrd="0" destOrd="0" presId="urn:microsoft.com/office/officeart/2009/3/layout/HorizontalOrganizationChart"/>
    <dgm:cxn modelId="{39879C21-34D8-47F0-ACB6-340A0C141326}" type="presOf" srcId="{9AAACB67-2F6B-4D82-A5E9-EBAFB621CEE6}" destId="{D62B6D59-6226-43B4-86CA-1AB04D6C5717}" srcOrd="0" destOrd="0" presId="urn:microsoft.com/office/officeart/2009/3/layout/HorizontalOrganizationChart"/>
    <dgm:cxn modelId="{299EAFF9-DB6E-49B8-8A38-A05D29BF5E3C}" type="presOf" srcId="{28CE213B-B4F1-4225-8F98-8BB519CCDF15}" destId="{D4263AA1-6781-4C46-8D69-3412931DD2B4}" srcOrd="1" destOrd="0" presId="urn:microsoft.com/office/officeart/2009/3/layout/HorizontalOrganizationChart"/>
    <dgm:cxn modelId="{48F8D98F-A505-4F9A-BCCE-6D89AE85F22D}" srcId="{9AAACB67-2F6B-4D82-A5E9-EBAFB621CEE6}" destId="{F6A79708-A728-4BD9-A8CD-8B2E9D991ABA}" srcOrd="1" destOrd="0" parTransId="{F03A6BEB-8C93-46D9-87C1-75699F3F3F45}" sibTransId="{32EC213C-EEE4-4C4E-95D6-CD1CAC3984DE}"/>
    <dgm:cxn modelId="{BF1946BA-3478-40DD-B7D1-FFAC25CDF4A5}" srcId="{AA81AA4C-B8EF-43F4-AC08-6536624FF340}" destId="{3096361F-F428-460D-856A-0C7B993065CB}" srcOrd="0" destOrd="0" parTransId="{3045B1ED-9F88-4004-909B-47E18F6027AF}" sibTransId="{127D1718-1DDB-49BF-A5F9-059A9A054ED3}"/>
    <dgm:cxn modelId="{75AF07CC-08E2-4D6A-9D56-A6D61F33BC7B}" type="presOf" srcId="{CDD53C93-8D05-499E-8358-A2D8BEA5791E}" destId="{49570D7D-BEC2-47DC-9DDB-6EF917EAD308}" srcOrd="0" destOrd="0" presId="urn:microsoft.com/office/officeart/2009/3/layout/HorizontalOrganizationChart"/>
    <dgm:cxn modelId="{19771A77-F4EE-4551-841E-352D88B9B3C3}" type="presOf" srcId="{F6A79708-A728-4BD9-A8CD-8B2E9D991ABA}" destId="{3C55AC14-D802-46BA-8B92-C90706F4E444}" srcOrd="1" destOrd="0" presId="urn:microsoft.com/office/officeart/2009/3/layout/HorizontalOrganizationChart"/>
    <dgm:cxn modelId="{E2EC254A-36A1-4A05-B22F-89EDBB1B987F}" srcId="{03F07746-EB19-4EC4-AA03-A193594BBC6E}" destId="{AA81AA4C-B8EF-43F4-AC08-6536624FF340}" srcOrd="0" destOrd="0" parTransId="{84B2039B-5007-4D3A-ADD9-B2C815D90931}" sibTransId="{82F527AF-1458-4CCD-A307-3C4FCD30414C}"/>
    <dgm:cxn modelId="{9C5D01C0-89AB-4412-85C5-2596A7283E22}" type="presOf" srcId="{AA81AA4C-B8EF-43F4-AC08-6536624FF340}" destId="{2D982D29-A102-4B9A-87B2-E362C2E76EFF}" srcOrd="0" destOrd="0" presId="urn:microsoft.com/office/officeart/2009/3/layout/HorizontalOrganizationChart"/>
    <dgm:cxn modelId="{46C5AF94-D86D-444D-8829-3C789AB7B9BE}" srcId="{AA81AA4C-B8EF-43F4-AC08-6536624FF340}" destId="{8A5E1003-6058-4B32-8BE0-EAF7DC893950}" srcOrd="1" destOrd="0" parTransId="{57E9C763-3B49-4094-8B4A-439BA6FF303A}" sibTransId="{C741466C-4BA4-47CF-A357-97D03E168AE1}"/>
    <dgm:cxn modelId="{1CA10F64-C313-4330-AB85-55F9F1317FF5}" type="presOf" srcId="{8A5E1003-6058-4B32-8BE0-EAF7DC893950}" destId="{10D760DB-237A-414D-BDD9-0EC3C5070823}" srcOrd="1" destOrd="0" presId="urn:microsoft.com/office/officeart/2009/3/layout/HorizontalOrganizationChart"/>
    <dgm:cxn modelId="{658B96EB-3401-4AC1-AAD7-F1B09105A9C8}" type="presOf" srcId="{3045B1ED-9F88-4004-909B-47E18F6027AF}" destId="{99B2A7CA-4A49-470A-928D-37A6C1278397}" srcOrd="0" destOrd="0" presId="urn:microsoft.com/office/officeart/2009/3/layout/HorizontalOrganizationChart"/>
    <dgm:cxn modelId="{1ED7BD04-CD9A-4276-83D2-3896C2E455C2}" type="presOf" srcId="{3096361F-F428-460D-856A-0C7B993065CB}" destId="{F19F56C7-4376-4FA2-BB38-E22866EE7E14}" srcOrd="0" destOrd="0" presId="urn:microsoft.com/office/officeart/2009/3/layout/HorizontalOrganizationChart"/>
    <dgm:cxn modelId="{030EB6A3-24BD-49E7-ADEB-6D969345F441}" type="presOf" srcId="{03F07746-EB19-4EC4-AA03-A193594BBC6E}" destId="{3A521B7C-49FD-42B9-99D9-AE945874532A}" srcOrd="0" destOrd="0" presId="urn:microsoft.com/office/officeart/2009/3/layout/HorizontalOrganizationChart"/>
    <dgm:cxn modelId="{C3A776E4-1D15-4038-951E-00ACF34E949C}" type="presOf" srcId="{28CE213B-B4F1-4225-8F98-8BB519CCDF15}" destId="{A11A73CD-7190-4CCC-A4B0-CE6FC823B47D}" srcOrd="0" destOrd="0" presId="urn:microsoft.com/office/officeart/2009/3/layout/HorizontalOrganizationChart"/>
    <dgm:cxn modelId="{329FE5BD-DB8B-4C98-88A5-E52C59B24B2E}" type="presOf" srcId="{AA81AA4C-B8EF-43F4-AC08-6536624FF340}" destId="{9E432F64-0494-4D88-83F7-9ADF05153F1B}" srcOrd="1" destOrd="0" presId="urn:microsoft.com/office/officeart/2009/3/layout/HorizontalOrganizationChart"/>
    <dgm:cxn modelId="{13CF780B-973C-4B24-8E6F-A6C54F0AAB79}" srcId="{03F07746-EB19-4EC4-AA03-A193594BBC6E}" destId="{9AAACB67-2F6B-4D82-A5E9-EBAFB621CEE6}" srcOrd="1" destOrd="0" parTransId="{2D8F30D2-EA6A-446B-B6EB-33D168066DBA}" sibTransId="{B2031AAE-4569-43F7-B57E-6460D0954BB3}"/>
    <dgm:cxn modelId="{0C7936E7-EDA2-47B9-B845-8AA7911FB13D}" type="presOf" srcId="{3096361F-F428-460D-856A-0C7B993065CB}" destId="{98646AE2-F8C8-4CBA-9C41-772430A15B7D}" srcOrd="1" destOrd="0" presId="urn:microsoft.com/office/officeart/2009/3/layout/HorizontalOrganizationChart"/>
    <dgm:cxn modelId="{6B550A0E-C72F-4961-973B-8594E5F604D7}" type="presOf" srcId="{8A5E1003-6058-4B32-8BE0-EAF7DC893950}" destId="{E7BEE2A6-98FB-4FB6-949E-33855DAD9E9F}" srcOrd="0" destOrd="0" presId="urn:microsoft.com/office/officeart/2009/3/layout/HorizontalOrganizationChart"/>
    <dgm:cxn modelId="{0CB8AF9E-9DF7-4CB2-90CD-527FEBF3E4CC}" type="presParOf" srcId="{3A521B7C-49FD-42B9-99D9-AE945874532A}" destId="{A0B12286-3690-4F75-A2E4-24D8E2BDF077}" srcOrd="0" destOrd="0" presId="urn:microsoft.com/office/officeart/2009/3/layout/HorizontalOrganizationChart"/>
    <dgm:cxn modelId="{B746C83E-F9A1-4B56-8C45-C1219F1E18F5}" type="presParOf" srcId="{A0B12286-3690-4F75-A2E4-24D8E2BDF077}" destId="{9104E2F7-AA52-49AA-8F30-D7AB9E5EE0D9}" srcOrd="0" destOrd="0" presId="urn:microsoft.com/office/officeart/2009/3/layout/HorizontalOrganizationChart"/>
    <dgm:cxn modelId="{53B44202-8CAA-4E1F-B6DD-748BB1E1F0AA}" type="presParOf" srcId="{9104E2F7-AA52-49AA-8F30-D7AB9E5EE0D9}" destId="{2D982D29-A102-4B9A-87B2-E362C2E76EFF}" srcOrd="0" destOrd="0" presId="urn:microsoft.com/office/officeart/2009/3/layout/HorizontalOrganizationChart"/>
    <dgm:cxn modelId="{BC5E434A-44EC-44D3-ADFD-22542E9EAEB3}" type="presParOf" srcId="{9104E2F7-AA52-49AA-8F30-D7AB9E5EE0D9}" destId="{9E432F64-0494-4D88-83F7-9ADF05153F1B}" srcOrd="1" destOrd="0" presId="urn:microsoft.com/office/officeart/2009/3/layout/HorizontalOrganizationChart"/>
    <dgm:cxn modelId="{AD424843-3E9C-4588-8648-80F24FF0FFA7}" type="presParOf" srcId="{A0B12286-3690-4F75-A2E4-24D8E2BDF077}" destId="{08964A85-0B46-47D1-9938-59815490676F}" srcOrd="1" destOrd="0" presId="urn:microsoft.com/office/officeart/2009/3/layout/HorizontalOrganizationChart"/>
    <dgm:cxn modelId="{6FAA8BC3-88EE-4147-B443-5963F463CBD8}" type="presParOf" srcId="{08964A85-0B46-47D1-9938-59815490676F}" destId="{99B2A7CA-4A49-470A-928D-37A6C1278397}" srcOrd="0" destOrd="0" presId="urn:microsoft.com/office/officeart/2009/3/layout/HorizontalOrganizationChart"/>
    <dgm:cxn modelId="{CF1087FA-F81C-47BF-9BFC-C6041B6F64AA}" type="presParOf" srcId="{08964A85-0B46-47D1-9938-59815490676F}" destId="{B6193DFE-F783-4903-BA06-8BF2BD464B7E}" srcOrd="1" destOrd="0" presId="urn:microsoft.com/office/officeart/2009/3/layout/HorizontalOrganizationChart"/>
    <dgm:cxn modelId="{AF538AD4-6D48-46CF-944C-3486BF2E58A5}" type="presParOf" srcId="{B6193DFE-F783-4903-BA06-8BF2BD464B7E}" destId="{0CABB694-2198-4768-9646-3F02F3836E20}" srcOrd="0" destOrd="0" presId="urn:microsoft.com/office/officeart/2009/3/layout/HorizontalOrganizationChart"/>
    <dgm:cxn modelId="{29BEB32B-CF3B-4AF1-85BE-2516C3172D17}" type="presParOf" srcId="{0CABB694-2198-4768-9646-3F02F3836E20}" destId="{F19F56C7-4376-4FA2-BB38-E22866EE7E14}" srcOrd="0" destOrd="0" presId="urn:microsoft.com/office/officeart/2009/3/layout/HorizontalOrganizationChart"/>
    <dgm:cxn modelId="{6C1DAC80-FB22-4DC2-BF9C-6893D01CF64D}" type="presParOf" srcId="{0CABB694-2198-4768-9646-3F02F3836E20}" destId="{98646AE2-F8C8-4CBA-9C41-772430A15B7D}" srcOrd="1" destOrd="0" presId="urn:microsoft.com/office/officeart/2009/3/layout/HorizontalOrganizationChart"/>
    <dgm:cxn modelId="{67726D7C-BF56-4828-AD2A-C5D3B41FA4C5}" type="presParOf" srcId="{B6193DFE-F783-4903-BA06-8BF2BD464B7E}" destId="{B95A64E1-9078-4AD7-9835-5E7F135E0D96}" srcOrd="1" destOrd="0" presId="urn:microsoft.com/office/officeart/2009/3/layout/HorizontalOrganizationChart"/>
    <dgm:cxn modelId="{E53DC136-89A7-43AB-9467-B37235C35A4C}" type="presParOf" srcId="{B6193DFE-F783-4903-BA06-8BF2BD464B7E}" destId="{2D4C237A-D794-459E-ADDE-D5E458FE42E7}" srcOrd="2" destOrd="0" presId="urn:microsoft.com/office/officeart/2009/3/layout/HorizontalOrganizationChart"/>
    <dgm:cxn modelId="{28053F71-8BBB-4882-ABFB-0DCB32B97F21}" type="presParOf" srcId="{08964A85-0B46-47D1-9938-59815490676F}" destId="{1856E15B-1820-45E6-AE90-EFAC0F6FC358}" srcOrd="2" destOrd="0" presId="urn:microsoft.com/office/officeart/2009/3/layout/HorizontalOrganizationChart"/>
    <dgm:cxn modelId="{EA99EB27-FC06-4028-B99A-F4B06E263929}" type="presParOf" srcId="{08964A85-0B46-47D1-9938-59815490676F}" destId="{EF92FC99-C060-4DD2-8500-1B6A6C682380}" srcOrd="3" destOrd="0" presId="urn:microsoft.com/office/officeart/2009/3/layout/HorizontalOrganizationChart"/>
    <dgm:cxn modelId="{425130F8-EFF1-4C81-8988-D3B96A6D8A32}" type="presParOf" srcId="{EF92FC99-C060-4DD2-8500-1B6A6C682380}" destId="{D9AF58FC-F490-4624-BD67-2EED6AFB16B6}" srcOrd="0" destOrd="0" presId="urn:microsoft.com/office/officeart/2009/3/layout/HorizontalOrganizationChart"/>
    <dgm:cxn modelId="{09A54859-643E-49CF-ADE4-77D23F91F3FA}" type="presParOf" srcId="{D9AF58FC-F490-4624-BD67-2EED6AFB16B6}" destId="{E7BEE2A6-98FB-4FB6-949E-33855DAD9E9F}" srcOrd="0" destOrd="0" presId="urn:microsoft.com/office/officeart/2009/3/layout/HorizontalOrganizationChart"/>
    <dgm:cxn modelId="{568451D2-23FC-422A-ABBF-ABD400FBF65B}" type="presParOf" srcId="{D9AF58FC-F490-4624-BD67-2EED6AFB16B6}" destId="{10D760DB-237A-414D-BDD9-0EC3C5070823}" srcOrd="1" destOrd="0" presId="urn:microsoft.com/office/officeart/2009/3/layout/HorizontalOrganizationChart"/>
    <dgm:cxn modelId="{19B1E35C-BABF-4197-AA50-1CADA5E5527B}" type="presParOf" srcId="{EF92FC99-C060-4DD2-8500-1B6A6C682380}" destId="{1D0F70A1-B4AC-4605-B3FF-5D770E03FDC9}" srcOrd="1" destOrd="0" presId="urn:microsoft.com/office/officeart/2009/3/layout/HorizontalOrganizationChart"/>
    <dgm:cxn modelId="{5236BDFE-982F-4DC9-B7B1-5C24470B2911}" type="presParOf" srcId="{EF92FC99-C060-4DD2-8500-1B6A6C682380}" destId="{398AA858-FC43-4BE3-9089-FA237DC088CB}" srcOrd="2" destOrd="0" presId="urn:microsoft.com/office/officeart/2009/3/layout/HorizontalOrganizationChart"/>
    <dgm:cxn modelId="{38C51E4A-9F6C-4BDD-A237-BD11E037CBA6}" type="presParOf" srcId="{A0B12286-3690-4F75-A2E4-24D8E2BDF077}" destId="{93957E19-FA4B-431D-AC49-C584AB9E7A0D}" srcOrd="2" destOrd="0" presId="urn:microsoft.com/office/officeart/2009/3/layout/HorizontalOrganizationChart"/>
    <dgm:cxn modelId="{4A72CC65-0F0E-4182-8BAA-F8D69963CE6B}" type="presParOf" srcId="{3A521B7C-49FD-42B9-99D9-AE945874532A}" destId="{3E768836-6EF7-4930-8D15-A9A09D9E79C5}" srcOrd="1" destOrd="0" presId="urn:microsoft.com/office/officeart/2009/3/layout/HorizontalOrganizationChart"/>
    <dgm:cxn modelId="{A17ECD61-58D2-413A-A949-ECB62A712469}" type="presParOf" srcId="{3E768836-6EF7-4930-8D15-A9A09D9E79C5}" destId="{5BBA3334-EF1C-4B38-BB5E-F9B19624B7E3}" srcOrd="0" destOrd="0" presId="urn:microsoft.com/office/officeart/2009/3/layout/HorizontalOrganizationChart"/>
    <dgm:cxn modelId="{D2DCD31C-60B3-453D-B7B1-414C1D11D3B5}" type="presParOf" srcId="{5BBA3334-EF1C-4B38-BB5E-F9B19624B7E3}" destId="{D62B6D59-6226-43B4-86CA-1AB04D6C5717}" srcOrd="0" destOrd="0" presId="urn:microsoft.com/office/officeart/2009/3/layout/HorizontalOrganizationChart"/>
    <dgm:cxn modelId="{D9B01E72-192D-4151-A5C0-0571EFE319D8}" type="presParOf" srcId="{5BBA3334-EF1C-4B38-BB5E-F9B19624B7E3}" destId="{F4FB38AC-E06D-4684-B42F-638DA1C0FA7B}" srcOrd="1" destOrd="0" presId="urn:microsoft.com/office/officeart/2009/3/layout/HorizontalOrganizationChart"/>
    <dgm:cxn modelId="{E862F9D9-0168-432E-8172-6F7ADDA4F682}" type="presParOf" srcId="{3E768836-6EF7-4930-8D15-A9A09D9E79C5}" destId="{2D3F2AD5-3610-4918-9D5E-46F75ADA9C0D}" srcOrd="1" destOrd="0" presId="urn:microsoft.com/office/officeart/2009/3/layout/HorizontalOrganizationChart"/>
    <dgm:cxn modelId="{BC61A37C-A4B6-44AC-A8C1-0735DFC3B13C}" type="presParOf" srcId="{2D3F2AD5-3610-4918-9D5E-46F75ADA9C0D}" destId="{49570D7D-BEC2-47DC-9DDB-6EF917EAD308}" srcOrd="0" destOrd="0" presId="urn:microsoft.com/office/officeart/2009/3/layout/HorizontalOrganizationChart"/>
    <dgm:cxn modelId="{2348F693-F319-4584-9EF0-6E5204E470C5}" type="presParOf" srcId="{2D3F2AD5-3610-4918-9D5E-46F75ADA9C0D}" destId="{4BCD4010-DF6A-4D2E-8B50-78625308616C}" srcOrd="1" destOrd="0" presId="urn:microsoft.com/office/officeart/2009/3/layout/HorizontalOrganizationChart"/>
    <dgm:cxn modelId="{757A2DD8-A835-4F77-A4A5-740C20BD73CC}" type="presParOf" srcId="{4BCD4010-DF6A-4D2E-8B50-78625308616C}" destId="{D0D3FDB4-CC1E-4E78-99AF-CF17212CE049}" srcOrd="0" destOrd="0" presId="urn:microsoft.com/office/officeart/2009/3/layout/HorizontalOrganizationChart"/>
    <dgm:cxn modelId="{1B16B2B8-446F-4D29-A28D-9EE7F2B229B3}" type="presParOf" srcId="{D0D3FDB4-CC1E-4E78-99AF-CF17212CE049}" destId="{A11A73CD-7190-4CCC-A4B0-CE6FC823B47D}" srcOrd="0" destOrd="0" presId="urn:microsoft.com/office/officeart/2009/3/layout/HorizontalOrganizationChart"/>
    <dgm:cxn modelId="{3695C06F-51E5-42AB-AEDE-893D210CF96C}" type="presParOf" srcId="{D0D3FDB4-CC1E-4E78-99AF-CF17212CE049}" destId="{D4263AA1-6781-4C46-8D69-3412931DD2B4}" srcOrd="1" destOrd="0" presId="urn:microsoft.com/office/officeart/2009/3/layout/HorizontalOrganizationChart"/>
    <dgm:cxn modelId="{E73617F7-19ED-49A9-A0CA-7F997ECD2ED0}" type="presParOf" srcId="{4BCD4010-DF6A-4D2E-8B50-78625308616C}" destId="{1237DDF6-03E2-406D-90CD-DB98C7008F96}" srcOrd="1" destOrd="0" presId="urn:microsoft.com/office/officeart/2009/3/layout/HorizontalOrganizationChart"/>
    <dgm:cxn modelId="{FCACE98B-27D8-4917-88E7-60EF0DFC1603}" type="presParOf" srcId="{4BCD4010-DF6A-4D2E-8B50-78625308616C}" destId="{794B2EF3-E7BE-4794-8833-A3438737CEBC}" srcOrd="2" destOrd="0" presId="urn:microsoft.com/office/officeart/2009/3/layout/HorizontalOrganizationChart"/>
    <dgm:cxn modelId="{B93356DA-9B68-4DC2-849F-EA30D67241E5}" type="presParOf" srcId="{2D3F2AD5-3610-4918-9D5E-46F75ADA9C0D}" destId="{E1414E1A-956D-4B48-9D62-F38108CF551F}" srcOrd="2" destOrd="0" presId="urn:microsoft.com/office/officeart/2009/3/layout/HorizontalOrganizationChart"/>
    <dgm:cxn modelId="{BF6E92DD-8973-49D1-8ACC-949DA22203A1}" type="presParOf" srcId="{2D3F2AD5-3610-4918-9D5E-46F75ADA9C0D}" destId="{85D0FFA8-AFCD-4A66-8373-7ED3B9E9E879}" srcOrd="3" destOrd="0" presId="urn:microsoft.com/office/officeart/2009/3/layout/HorizontalOrganizationChart"/>
    <dgm:cxn modelId="{25202E0D-E3CF-409E-9165-FB54803B5EBF}" type="presParOf" srcId="{85D0FFA8-AFCD-4A66-8373-7ED3B9E9E879}" destId="{2815B283-7474-4C3E-A090-480FFB3DB75A}" srcOrd="0" destOrd="0" presId="urn:microsoft.com/office/officeart/2009/3/layout/HorizontalOrganizationChart"/>
    <dgm:cxn modelId="{D2DCA9CC-D4A6-4FF9-96B2-579ADB89BE8C}" type="presParOf" srcId="{2815B283-7474-4C3E-A090-480FFB3DB75A}" destId="{08155175-E104-4858-B9A0-F36A43743BBA}" srcOrd="0" destOrd="0" presId="urn:microsoft.com/office/officeart/2009/3/layout/HorizontalOrganizationChart"/>
    <dgm:cxn modelId="{F8AAF7B4-6B7B-42F7-BDC3-9FCE3D81BF7C}" type="presParOf" srcId="{2815B283-7474-4C3E-A090-480FFB3DB75A}" destId="{3C55AC14-D802-46BA-8B92-C90706F4E444}" srcOrd="1" destOrd="0" presId="urn:microsoft.com/office/officeart/2009/3/layout/HorizontalOrganizationChart"/>
    <dgm:cxn modelId="{AB66E9AF-7BE1-4E4B-98DA-697BA3943479}" type="presParOf" srcId="{85D0FFA8-AFCD-4A66-8373-7ED3B9E9E879}" destId="{7C42D8AB-2E4E-4F2B-B42F-1FD43A99AC55}" srcOrd="1" destOrd="0" presId="urn:microsoft.com/office/officeart/2009/3/layout/HorizontalOrganizationChart"/>
    <dgm:cxn modelId="{046E4CE2-D0F7-40AD-8F54-5210726855EE}" type="presParOf" srcId="{85D0FFA8-AFCD-4A66-8373-7ED3B9E9E879}" destId="{5AFF93F6-E8E4-4D1D-95C4-1C660A1639FA}" srcOrd="2" destOrd="0" presId="urn:microsoft.com/office/officeart/2009/3/layout/HorizontalOrganizationChart"/>
    <dgm:cxn modelId="{37D5706E-16B4-4C37-BC07-EF8E1DA36AA3}" type="presParOf" srcId="{3E768836-6EF7-4930-8D15-A9A09D9E79C5}" destId="{2E098F4C-1C0C-4F87-8EB5-92660A16F23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F07746-EB19-4EC4-AA03-A193594BBC6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AA81AA4C-B8EF-43F4-AC08-6536624FF340}">
      <dgm:prSet phldrT="[Text]" custT="1"/>
      <dgm:spPr>
        <a:solidFill>
          <a:srgbClr val="543820"/>
        </a:solidFill>
        <a:ln>
          <a:solidFill>
            <a:srgbClr val="543820"/>
          </a:solidFill>
        </a:ln>
      </dgm:spPr>
      <dgm:t>
        <a:bodyPr/>
        <a:lstStyle/>
        <a:p>
          <a:r>
            <a:rPr lang="en-IN" sz="3600" dirty="0" smtClean="0"/>
            <a:t>Present Value</a:t>
          </a:r>
          <a:endParaRPr lang="en-IN" sz="3600" dirty="0"/>
        </a:p>
      </dgm:t>
    </dgm:pt>
    <dgm:pt modelId="{84B2039B-5007-4D3A-ADD9-B2C815D90931}" type="parTrans" cxnId="{E2EC254A-36A1-4A05-B22F-89EDBB1B987F}">
      <dgm:prSet/>
      <dgm:spPr/>
      <dgm:t>
        <a:bodyPr/>
        <a:lstStyle/>
        <a:p>
          <a:endParaRPr lang="en-IN"/>
        </a:p>
      </dgm:t>
    </dgm:pt>
    <dgm:pt modelId="{82F527AF-1458-4CCD-A307-3C4FCD30414C}" type="sibTrans" cxnId="{E2EC254A-36A1-4A05-B22F-89EDBB1B987F}">
      <dgm:prSet/>
      <dgm:spPr/>
      <dgm:t>
        <a:bodyPr/>
        <a:lstStyle/>
        <a:p>
          <a:endParaRPr lang="en-IN"/>
        </a:p>
      </dgm:t>
    </dgm:pt>
    <dgm:pt modelId="{3096361F-F428-460D-856A-0C7B993065CB}">
      <dgm:prSet phldrT="[Text]" custT="1"/>
      <dgm:spPr>
        <a:solidFill>
          <a:srgbClr val="543820"/>
        </a:solidFill>
        <a:ln>
          <a:solidFill>
            <a:srgbClr val="543820"/>
          </a:solidFill>
        </a:ln>
      </dgm:spPr>
      <dgm:t>
        <a:bodyPr/>
        <a:lstStyle/>
        <a:p>
          <a:r>
            <a:rPr lang="en-IN" sz="3600" dirty="0" smtClean="0"/>
            <a:t>Cash on hand, Amount you need to reach future value, uses discounting</a:t>
          </a:r>
          <a:endParaRPr lang="en-IN" sz="3600" dirty="0"/>
        </a:p>
      </dgm:t>
    </dgm:pt>
    <dgm:pt modelId="{3045B1ED-9F88-4004-909B-47E18F6027AF}" type="parTrans" cxnId="{BF1946BA-3478-40DD-B7D1-FFAC25CDF4A5}">
      <dgm:prSet/>
      <dgm:spPr/>
      <dgm:t>
        <a:bodyPr/>
        <a:lstStyle/>
        <a:p>
          <a:endParaRPr lang="en-IN"/>
        </a:p>
      </dgm:t>
    </dgm:pt>
    <dgm:pt modelId="{127D1718-1DDB-49BF-A5F9-059A9A054ED3}" type="sibTrans" cxnId="{BF1946BA-3478-40DD-B7D1-FFAC25CDF4A5}">
      <dgm:prSet/>
      <dgm:spPr/>
      <dgm:t>
        <a:bodyPr/>
        <a:lstStyle/>
        <a:p>
          <a:endParaRPr lang="en-IN"/>
        </a:p>
      </dgm:t>
    </dgm:pt>
    <dgm:pt modelId="{8A5E1003-6058-4B32-8BE0-EAF7DC893950}">
      <dgm:prSet phldrT="[Text]" custT="1"/>
      <dgm:spPr>
        <a:blipFill rotWithShape="1">
          <a:blip xmlns:r="http://schemas.openxmlformats.org/officeDocument/2006/relationships" r:embed="rId1"/>
          <a:stretch>
            <a:fillRect b="-2564"/>
          </a:stretch>
        </a:blipFill>
        <a:ln>
          <a:solidFill>
            <a:srgbClr val="543820"/>
          </a:solidFill>
        </a:ln>
      </dgm:spPr>
      <dgm:t>
        <a:bodyPr/>
        <a:lstStyle/>
        <a:p>
          <a:r>
            <a:rPr lang="en-IN">
              <a:noFill/>
            </a:rPr>
            <a:t> </a:t>
          </a:r>
        </a:p>
      </dgm:t>
    </dgm:pt>
    <dgm:pt modelId="{57E9C763-3B49-4094-8B4A-439BA6FF303A}" type="parTrans" cxnId="{46C5AF94-D86D-444D-8829-3C789AB7B9BE}">
      <dgm:prSet/>
      <dgm:spPr/>
      <dgm:t>
        <a:bodyPr/>
        <a:lstStyle/>
        <a:p>
          <a:endParaRPr lang="en-IN"/>
        </a:p>
      </dgm:t>
    </dgm:pt>
    <dgm:pt modelId="{C741466C-4BA4-47CF-A357-97D03E168AE1}" type="sibTrans" cxnId="{46C5AF94-D86D-444D-8829-3C789AB7B9BE}">
      <dgm:prSet/>
      <dgm:spPr/>
      <dgm:t>
        <a:bodyPr/>
        <a:lstStyle/>
        <a:p>
          <a:endParaRPr lang="en-IN"/>
        </a:p>
      </dgm:t>
    </dgm:pt>
    <dgm:pt modelId="{9AAACB67-2F6B-4D82-A5E9-EBAFB621CEE6}">
      <dgm:prSet phldrT="[Text]" custT="1"/>
      <dgm:spPr>
        <a:solidFill>
          <a:srgbClr val="543820"/>
        </a:solidFill>
        <a:ln>
          <a:solidFill>
            <a:srgbClr val="543820"/>
          </a:solidFill>
        </a:ln>
      </dgm:spPr>
      <dgm:t>
        <a:bodyPr/>
        <a:lstStyle/>
        <a:p>
          <a:r>
            <a:rPr lang="en-IN" sz="3600" dirty="0" smtClean="0"/>
            <a:t>Future Value</a:t>
          </a:r>
          <a:endParaRPr lang="en-IN" sz="3600" dirty="0"/>
        </a:p>
      </dgm:t>
    </dgm:pt>
    <dgm:pt modelId="{2D8F30D2-EA6A-446B-B6EB-33D168066DBA}" type="parTrans" cxnId="{13CF780B-973C-4B24-8E6F-A6C54F0AAB79}">
      <dgm:prSet/>
      <dgm:spPr/>
      <dgm:t>
        <a:bodyPr/>
        <a:lstStyle/>
        <a:p>
          <a:endParaRPr lang="en-IN"/>
        </a:p>
      </dgm:t>
    </dgm:pt>
    <dgm:pt modelId="{B2031AAE-4569-43F7-B57E-6460D0954BB3}" type="sibTrans" cxnId="{13CF780B-973C-4B24-8E6F-A6C54F0AAB79}">
      <dgm:prSet/>
      <dgm:spPr/>
      <dgm:t>
        <a:bodyPr/>
        <a:lstStyle/>
        <a:p>
          <a:endParaRPr lang="en-IN"/>
        </a:p>
      </dgm:t>
    </dgm:pt>
    <dgm:pt modelId="{28CE213B-B4F1-4225-8F98-8BB519CCDF15}">
      <dgm:prSet phldrT="[Text]" custT="1"/>
      <dgm:spPr>
        <a:solidFill>
          <a:srgbClr val="543820"/>
        </a:solidFill>
        <a:ln>
          <a:solidFill>
            <a:srgbClr val="543820"/>
          </a:solidFill>
        </a:ln>
      </dgm:spPr>
      <dgm:t>
        <a:bodyPr/>
        <a:lstStyle/>
        <a:p>
          <a:r>
            <a:rPr lang="en-IN" sz="3600" dirty="0" smtClean="0"/>
            <a:t>Amount you will receive at a given future date, uses Compounding</a:t>
          </a:r>
          <a:endParaRPr lang="en-IN" sz="3600" dirty="0"/>
        </a:p>
      </dgm:t>
    </dgm:pt>
    <dgm:pt modelId="{CDD53C93-8D05-499E-8358-A2D8BEA5791E}" type="parTrans" cxnId="{B68CCA53-A475-49AE-B6A1-A7254AD208F2}">
      <dgm:prSet/>
      <dgm:spPr/>
      <dgm:t>
        <a:bodyPr/>
        <a:lstStyle/>
        <a:p>
          <a:endParaRPr lang="en-IN"/>
        </a:p>
      </dgm:t>
    </dgm:pt>
    <dgm:pt modelId="{CC5DCA5F-916A-4D31-8B62-4B572C452DEC}" type="sibTrans" cxnId="{B68CCA53-A475-49AE-B6A1-A7254AD208F2}">
      <dgm:prSet/>
      <dgm:spPr/>
      <dgm:t>
        <a:bodyPr/>
        <a:lstStyle/>
        <a:p>
          <a:endParaRPr lang="en-IN"/>
        </a:p>
      </dgm:t>
    </dgm:pt>
    <dgm:pt modelId="{F6A79708-A728-4BD9-A8CD-8B2E9D991ABA}">
      <dgm:prSet phldrT="[Text]" custT="1"/>
      <dgm:spPr>
        <a:blipFill rotWithShape="1">
          <a:blip xmlns:r="http://schemas.openxmlformats.org/officeDocument/2006/relationships" r:embed="rId2"/>
          <a:stretch>
            <a:fillRect b="-5806"/>
          </a:stretch>
        </a:blipFill>
        <a:ln>
          <a:solidFill>
            <a:srgbClr val="543820"/>
          </a:solidFill>
        </a:ln>
      </dgm:spPr>
      <dgm:t>
        <a:bodyPr/>
        <a:lstStyle/>
        <a:p>
          <a:r>
            <a:rPr lang="en-IN">
              <a:noFill/>
            </a:rPr>
            <a:t> </a:t>
          </a:r>
        </a:p>
      </dgm:t>
    </dgm:pt>
    <dgm:pt modelId="{F03A6BEB-8C93-46D9-87C1-75699F3F3F45}" type="parTrans" cxnId="{48F8D98F-A505-4F9A-BCCE-6D89AE85F22D}">
      <dgm:prSet/>
      <dgm:spPr/>
      <dgm:t>
        <a:bodyPr/>
        <a:lstStyle/>
        <a:p>
          <a:endParaRPr lang="en-IN"/>
        </a:p>
      </dgm:t>
    </dgm:pt>
    <dgm:pt modelId="{32EC213C-EEE4-4C4E-95D6-CD1CAC3984DE}" type="sibTrans" cxnId="{48F8D98F-A505-4F9A-BCCE-6D89AE85F22D}">
      <dgm:prSet/>
      <dgm:spPr/>
      <dgm:t>
        <a:bodyPr/>
        <a:lstStyle/>
        <a:p>
          <a:endParaRPr lang="en-IN"/>
        </a:p>
      </dgm:t>
    </dgm:pt>
    <dgm:pt modelId="{3A521B7C-49FD-42B9-99D9-AE945874532A}" type="pres">
      <dgm:prSet presAssocID="{03F07746-EB19-4EC4-AA03-A193594BBC6E}" presName="hierChild1" presStyleCnt="0">
        <dgm:presLayoutVars>
          <dgm:orgChart val="1"/>
          <dgm:chPref val="1"/>
          <dgm:dir/>
          <dgm:animOne val="branch"/>
          <dgm:animLvl val="lvl"/>
          <dgm:resizeHandles/>
        </dgm:presLayoutVars>
      </dgm:prSet>
      <dgm:spPr/>
    </dgm:pt>
    <dgm:pt modelId="{A0B12286-3690-4F75-A2E4-24D8E2BDF077}" type="pres">
      <dgm:prSet presAssocID="{AA81AA4C-B8EF-43F4-AC08-6536624FF340}" presName="hierRoot1" presStyleCnt="0">
        <dgm:presLayoutVars>
          <dgm:hierBranch val="init"/>
        </dgm:presLayoutVars>
      </dgm:prSet>
      <dgm:spPr/>
    </dgm:pt>
    <dgm:pt modelId="{9104E2F7-AA52-49AA-8F30-D7AB9E5EE0D9}" type="pres">
      <dgm:prSet presAssocID="{AA81AA4C-B8EF-43F4-AC08-6536624FF340}" presName="rootComposite1" presStyleCnt="0"/>
      <dgm:spPr/>
    </dgm:pt>
    <dgm:pt modelId="{2D982D29-A102-4B9A-87B2-E362C2E76EFF}" type="pres">
      <dgm:prSet presAssocID="{AA81AA4C-B8EF-43F4-AC08-6536624FF340}" presName="rootText1" presStyleLbl="node0" presStyleIdx="0" presStyleCnt="2" custScaleY="61314">
        <dgm:presLayoutVars>
          <dgm:chPref val="3"/>
        </dgm:presLayoutVars>
      </dgm:prSet>
      <dgm:spPr/>
      <dgm:t>
        <a:bodyPr/>
        <a:lstStyle/>
        <a:p>
          <a:endParaRPr lang="en-IN"/>
        </a:p>
      </dgm:t>
    </dgm:pt>
    <dgm:pt modelId="{9E432F64-0494-4D88-83F7-9ADF05153F1B}" type="pres">
      <dgm:prSet presAssocID="{AA81AA4C-B8EF-43F4-AC08-6536624FF340}" presName="rootConnector1" presStyleLbl="node1" presStyleIdx="0" presStyleCnt="0"/>
      <dgm:spPr/>
    </dgm:pt>
    <dgm:pt modelId="{08964A85-0B46-47D1-9938-59815490676F}" type="pres">
      <dgm:prSet presAssocID="{AA81AA4C-B8EF-43F4-AC08-6536624FF340}" presName="hierChild2" presStyleCnt="0"/>
      <dgm:spPr/>
    </dgm:pt>
    <dgm:pt modelId="{99B2A7CA-4A49-470A-928D-37A6C1278397}" type="pres">
      <dgm:prSet presAssocID="{3045B1ED-9F88-4004-909B-47E18F6027AF}" presName="Name64" presStyleLbl="parChTrans1D2" presStyleIdx="0" presStyleCnt="4"/>
      <dgm:spPr/>
    </dgm:pt>
    <dgm:pt modelId="{B6193DFE-F783-4903-BA06-8BF2BD464B7E}" type="pres">
      <dgm:prSet presAssocID="{3096361F-F428-460D-856A-0C7B993065CB}" presName="hierRoot2" presStyleCnt="0">
        <dgm:presLayoutVars>
          <dgm:hierBranch val="init"/>
        </dgm:presLayoutVars>
      </dgm:prSet>
      <dgm:spPr/>
    </dgm:pt>
    <dgm:pt modelId="{0CABB694-2198-4768-9646-3F02F3836E20}" type="pres">
      <dgm:prSet presAssocID="{3096361F-F428-460D-856A-0C7B993065CB}" presName="rootComposite" presStyleCnt="0"/>
      <dgm:spPr/>
    </dgm:pt>
    <dgm:pt modelId="{F19F56C7-4376-4FA2-BB38-E22866EE7E14}" type="pres">
      <dgm:prSet presAssocID="{3096361F-F428-460D-856A-0C7B993065CB}" presName="rootText" presStyleLbl="node2" presStyleIdx="0" presStyleCnt="4" custScaleX="200054" custScaleY="61314">
        <dgm:presLayoutVars>
          <dgm:chPref val="3"/>
        </dgm:presLayoutVars>
      </dgm:prSet>
      <dgm:spPr/>
      <dgm:t>
        <a:bodyPr/>
        <a:lstStyle/>
        <a:p>
          <a:endParaRPr lang="en-IN"/>
        </a:p>
      </dgm:t>
    </dgm:pt>
    <dgm:pt modelId="{98646AE2-F8C8-4CBA-9C41-772430A15B7D}" type="pres">
      <dgm:prSet presAssocID="{3096361F-F428-460D-856A-0C7B993065CB}" presName="rootConnector" presStyleLbl="node2" presStyleIdx="0" presStyleCnt="4"/>
      <dgm:spPr/>
    </dgm:pt>
    <dgm:pt modelId="{B95A64E1-9078-4AD7-9835-5E7F135E0D96}" type="pres">
      <dgm:prSet presAssocID="{3096361F-F428-460D-856A-0C7B993065CB}" presName="hierChild4" presStyleCnt="0"/>
      <dgm:spPr/>
    </dgm:pt>
    <dgm:pt modelId="{2D4C237A-D794-459E-ADDE-D5E458FE42E7}" type="pres">
      <dgm:prSet presAssocID="{3096361F-F428-460D-856A-0C7B993065CB}" presName="hierChild5" presStyleCnt="0"/>
      <dgm:spPr/>
    </dgm:pt>
    <dgm:pt modelId="{1856E15B-1820-45E6-AE90-EFAC0F6FC358}" type="pres">
      <dgm:prSet presAssocID="{57E9C763-3B49-4094-8B4A-439BA6FF303A}" presName="Name64" presStyleLbl="parChTrans1D2" presStyleIdx="1" presStyleCnt="4"/>
      <dgm:spPr/>
    </dgm:pt>
    <dgm:pt modelId="{EF92FC99-C060-4DD2-8500-1B6A6C682380}" type="pres">
      <dgm:prSet presAssocID="{8A5E1003-6058-4B32-8BE0-EAF7DC893950}" presName="hierRoot2" presStyleCnt="0">
        <dgm:presLayoutVars>
          <dgm:hierBranch val="init"/>
        </dgm:presLayoutVars>
      </dgm:prSet>
      <dgm:spPr/>
    </dgm:pt>
    <dgm:pt modelId="{D9AF58FC-F490-4624-BD67-2EED6AFB16B6}" type="pres">
      <dgm:prSet presAssocID="{8A5E1003-6058-4B32-8BE0-EAF7DC893950}" presName="rootComposite" presStyleCnt="0"/>
      <dgm:spPr/>
    </dgm:pt>
    <dgm:pt modelId="{E7BEE2A6-98FB-4FB6-949E-33855DAD9E9F}" type="pres">
      <dgm:prSet presAssocID="{8A5E1003-6058-4B32-8BE0-EAF7DC893950}" presName="rootText" presStyleLbl="node2" presStyleIdx="1" presStyleCnt="4" custScaleY="61314">
        <dgm:presLayoutVars>
          <dgm:chPref val="3"/>
        </dgm:presLayoutVars>
      </dgm:prSet>
      <dgm:spPr/>
      <dgm:t>
        <a:bodyPr/>
        <a:lstStyle/>
        <a:p>
          <a:endParaRPr lang="en-IN"/>
        </a:p>
      </dgm:t>
    </dgm:pt>
    <dgm:pt modelId="{10D760DB-237A-414D-BDD9-0EC3C5070823}" type="pres">
      <dgm:prSet presAssocID="{8A5E1003-6058-4B32-8BE0-EAF7DC893950}" presName="rootConnector" presStyleLbl="node2" presStyleIdx="1" presStyleCnt="4"/>
      <dgm:spPr/>
    </dgm:pt>
    <dgm:pt modelId="{1D0F70A1-B4AC-4605-B3FF-5D770E03FDC9}" type="pres">
      <dgm:prSet presAssocID="{8A5E1003-6058-4B32-8BE0-EAF7DC893950}" presName="hierChild4" presStyleCnt="0"/>
      <dgm:spPr/>
    </dgm:pt>
    <dgm:pt modelId="{398AA858-FC43-4BE3-9089-FA237DC088CB}" type="pres">
      <dgm:prSet presAssocID="{8A5E1003-6058-4B32-8BE0-EAF7DC893950}" presName="hierChild5" presStyleCnt="0"/>
      <dgm:spPr/>
    </dgm:pt>
    <dgm:pt modelId="{93957E19-FA4B-431D-AC49-C584AB9E7A0D}" type="pres">
      <dgm:prSet presAssocID="{AA81AA4C-B8EF-43F4-AC08-6536624FF340}" presName="hierChild3" presStyleCnt="0"/>
      <dgm:spPr/>
    </dgm:pt>
    <dgm:pt modelId="{3E768836-6EF7-4930-8D15-A9A09D9E79C5}" type="pres">
      <dgm:prSet presAssocID="{9AAACB67-2F6B-4D82-A5E9-EBAFB621CEE6}" presName="hierRoot1" presStyleCnt="0">
        <dgm:presLayoutVars>
          <dgm:hierBranch val="init"/>
        </dgm:presLayoutVars>
      </dgm:prSet>
      <dgm:spPr/>
    </dgm:pt>
    <dgm:pt modelId="{5BBA3334-EF1C-4B38-BB5E-F9B19624B7E3}" type="pres">
      <dgm:prSet presAssocID="{9AAACB67-2F6B-4D82-A5E9-EBAFB621CEE6}" presName="rootComposite1" presStyleCnt="0"/>
      <dgm:spPr/>
    </dgm:pt>
    <dgm:pt modelId="{D62B6D59-6226-43B4-86CA-1AB04D6C5717}" type="pres">
      <dgm:prSet presAssocID="{9AAACB67-2F6B-4D82-A5E9-EBAFB621CEE6}" presName="rootText1" presStyleLbl="node0" presStyleIdx="1" presStyleCnt="2" custScaleY="61314">
        <dgm:presLayoutVars>
          <dgm:chPref val="3"/>
        </dgm:presLayoutVars>
      </dgm:prSet>
      <dgm:spPr/>
    </dgm:pt>
    <dgm:pt modelId="{F4FB38AC-E06D-4684-B42F-638DA1C0FA7B}" type="pres">
      <dgm:prSet presAssocID="{9AAACB67-2F6B-4D82-A5E9-EBAFB621CEE6}" presName="rootConnector1" presStyleLbl="node1" presStyleIdx="0" presStyleCnt="0"/>
      <dgm:spPr/>
    </dgm:pt>
    <dgm:pt modelId="{2D3F2AD5-3610-4918-9D5E-46F75ADA9C0D}" type="pres">
      <dgm:prSet presAssocID="{9AAACB67-2F6B-4D82-A5E9-EBAFB621CEE6}" presName="hierChild2" presStyleCnt="0"/>
      <dgm:spPr/>
    </dgm:pt>
    <dgm:pt modelId="{49570D7D-BEC2-47DC-9DDB-6EF917EAD308}" type="pres">
      <dgm:prSet presAssocID="{CDD53C93-8D05-499E-8358-A2D8BEA5791E}" presName="Name64" presStyleLbl="parChTrans1D2" presStyleIdx="2" presStyleCnt="4"/>
      <dgm:spPr/>
    </dgm:pt>
    <dgm:pt modelId="{4BCD4010-DF6A-4D2E-8B50-78625308616C}" type="pres">
      <dgm:prSet presAssocID="{28CE213B-B4F1-4225-8F98-8BB519CCDF15}" presName="hierRoot2" presStyleCnt="0">
        <dgm:presLayoutVars>
          <dgm:hierBranch val="init"/>
        </dgm:presLayoutVars>
      </dgm:prSet>
      <dgm:spPr/>
    </dgm:pt>
    <dgm:pt modelId="{D0D3FDB4-CC1E-4E78-99AF-CF17212CE049}" type="pres">
      <dgm:prSet presAssocID="{28CE213B-B4F1-4225-8F98-8BB519CCDF15}" presName="rootComposite" presStyleCnt="0"/>
      <dgm:spPr/>
    </dgm:pt>
    <dgm:pt modelId="{A11A73CD-7190-4CCC-A4B0-CE6FC823B47D}" type="pres">
      <dgm:prSet presAssocID="{28CE213B-B4F1-4225-8F98-8BB519CCDF15}" presName="rootText" presStyleLbl="node2" presStyleIdx="2" presStyleCnt="4" custScaleX="237886" custScaleY="61314">
        <dgm:presLayoutVars>
          <dgm:chPref val="3"/>
        </dgm:presLayoutVars>
      </dgm:prSet>
      <dgm:spPr/>
    </dgm:pt>
    <dgm:pt modelId="{D4263AA1-6781-4C46-8D69-3412931DD2B4}" type="pres">
      <dgm:prSet presAssocID="{28CE213B-B4F1-4225-8F98-8BB519CCDF15}" presName="rootConnector" presStyleLbl="node2" presStyleIdx="2" presStyleCnt="4"/>
      <dgm:spPr/>
    </dgm:pt>
    <dgm:pt modelId="{1237DDF6-03E2-406D-90CD-DB98C7008F96}" type="pres">
      <dgm:prSet presAssocID="{28CE213B-B4F1-4225-8F98-8BB519CCDF15}" presName="hierChild4" presStyleCnt="0"/>
      <dgm:spPr/>
    </dgm:pt>
    <dgm:pt modelId="{794B2EF3-E7BE-4794-8833-A3438737CEBC}" type="pres">
      <dgm:prSet presAssocID="{28CE213B-B4F1-4225-8F98-8BB519CCDF15}" presName="hierChild5" presStyleCnt="0"/>
      <dgm:spPr/>
    </dgm:pt>
    <dgm:pt modelId="{E1414E1A-956D-4B48-9D62-F38108CF551F}" type="pres">
      <dgm:prSet presAssocID="{F03A6BEB-8C93-46D9-87C1-75699F3F3F45}" presName="Name64" presStyleLbl="parChTrans1D2" presStyleIdx="3" presStyleCnt="4"/>
      <dgm:spPr/>
    </dgm:pt>
    <dgm:pt modelId="{85D0FFA8-AFCD-4A66-8373-7ED3B9E9E879}" type="pres">
      <dgm:prSet presAssocID="{F6A79708-A728-4BD9-A8CD-8B2E9D991ABA}" presName="hierRoot2" presStyleCnt="0">
        <dgm:presLayoutVars>
          <dgm:hierBranch val="init"/>
        </dgm:presLayoutVars>
      </dgm:prSet>
      <dgm:spPr/>
    </dgm:pt>
    <dgm:pt modelId="{2815B283-7474-4C3E-A090-480FFB3DB75A}" type="pres">
      <dgm:prSet presAssocID="{F6A79708-A728-4BD9-A8CD-8B2E9D991ABA}" presName="rootComposite" presStyleCnt="0"/>
      <dgm:spPr/>
    </dgm:pt>
    <dgm:pt modelId="{08155175-E104-4858-B9A0-F36A43743BBA}" type="pres">
      <dgm:prSet presAssocID="{F6A79708-A728-4BD9-A8CD-8B2E9D991ABA}" presName="rootText" presStyleLbl="node2" presStyleIdx="3" presStyleCnt="4" custScaleY="61314">
        <dgm:presLayoutVars>
          <dgm:chPref val="3"/>
        </dgm:presLayoutVars>
      </dgm:prSet>
      <dgm:spPr/>
    </dgm:pt>
    <dgm:pt modelId="{3C55AC14-D802-46BA-8B92-C90706F4E444}" type="pres">
      <dgm:prSet presAssocID="{F6A79708-A728-4BD9-A8CD-8B2E9D991ABA}" presName="rootConnector" presStyleLbl="node2" presStyleIdx="3" presStyleCnt="4"/>
      <dgm:spPr/>
    </dgm:pt>
    <dgm:pt modelId="{7C42D8AB-2E4E-4F2B-B42F-1FD43A99AC55}" type="pres">
      <dgm:prSet presAssocID="{F6A79708-A728-4BD9-A8CD-8B2E9D991ABA}" presName="hierChild4" presStyleCnt="0"/>
      <dgm:spPr/>
    </dgm:pt>
    <dgm:pt modelId="{5AFF93F6-E8E4-4D1D-95C4-1C660A1639FA}" type="pres">
      <dgm:prSet presAssocID="{F6A79708-A728-4BD9-A8CD-8B2E9D991ABA}" presName="hierChild5" presStyleCnt="0"/>
      <dgm:spPr/>
    </dgm:pt>
    <dgm:pt modelId="{2E098F4C-1C0C-4F87-8EB5-92660A16F231}" type="pres">
      <dgm:prSet presAssocID="{9AAACB67-2F6B-4D82-A5E9-EBAFB621CEE6}" presName="hierChild3" presStyleCnt="0"/>
      <dgm:spPr/>
    </dgm:pt>
  </dgm:ptLst>
  <dgm:cxnLst>
    <dgm:cxn modelId="{47AA337A-9F7D-4312-8C19-13868DBCBBD2}" type="presOf" srcId="{F6A79708-A728-4BD9-A8CD-8B2E9D991ABA}" destId="{08155175-E104-4858-B9A0-F36A43743BBA}" srcOrd="0" destOrd="0" presId="urn:microsoft.com/office/officeart/2009/3/layout/HorizontalOrganizationChart"/>
    <dgm:cxn modelId="{B68CCA53-A475-49AE-B6A1-A7254AD208F2}" srcId="{9AAACB67-2F6B-4D82-A5E9-EBAFB621CEE6}" destId="{28CE213B-B4F1-4225-8F98-8BB519CCDF15}" srcOrd="0" destOrd="0" parTransId="{CDD53C93-8D05-499E-8358-A2D8BEA5791E}" sibTransId="{CC5DCA5F-916A-4D31-8B62-4B572C452DEC}"/>
    <dgm:cxn modelId="{148F7054-EF53-42B0-892E-C65B88EC3DCA}" type="presOf" srcId="{57E9C763-3B49-4094-8B4A-439BA6FF303A}" destId="{1856E15B-1820-45E6-AE90-EFAC0F6FC358}" srcOrd="0" destOrd="0" presId="urn:microsoft.com/office/officeart/2009/3/layout/HorizontalOrganizationChart"/>
    <dgm:cxn modelId="{847C3425-5FAC-4A0C-8ACC-B9D0C6A013F3}" type="presOf" srcId="{9AAACB67-2F6B-4D82-A5E9-EBAFB621CEE6}" destId="{F4FB38AC-E06D-4684-B42F-638DA1C0FA7B}" srcOrd="1" destOrd="0" presId="urn:microsoft.com/office/officeart/2009/3/layout/HorizontalOrganizationChart"/>
    <dgm:cxn modelId="{BB337953-2E04-4474-B251-CE078A86172C}" type="presOf" srcId="{F03A6BEB-8C93-46D9-87C1-75699F3F3F45}" destId="{E1414E1A-956D-4B48-9D62-F38108CF551F}" srcOrd="0" destOrd="0" presId="urn:microsoft.com/office/officeart/2009/3/layout/HorizontalOrganizationChart"/>
    <dgm:cxn modelId="{39879C21-34D8-47F0-ACB6-340A0C141326}" type="presOf" srcId="{9AAACB67-2F6B-4D82-A5E9-EBAFB621CEE6}" destId="{D62B6D59-6226-43B4-86CA-1AB04D6C5717}" srcOrd="0" destOrd="0" presId="urn:microsoft.com/office/officeart/2009/3/layout/HorizontalOrganizationChart"/>
    <dgm:cxn modelId="{299EAFF9-DB6E-49B8-8A38-A05D29BF5E3C}" type="presOf" srcId="{28CE213B-B4F1-4225-8F98-8BB519CCDF15}" destId="{D4263AA1-6781-4C46-8D69-3412931DD2B4}" srcOrd="1" destOrd="0" presId="urn:microsoft.com/office/officeart/2009/3/layout/HorizontalOrganizationChart"/>
    <dgm:cxn modelId="{48F8D98F-A505-4F9A-BCCE-6D89AE85F22D}" srcId="{9AAACB67-2F6B-4D82-A5E9-EBAFB621CEE6}" destId="{F6A79708-A728-4BD9-A8CD-8B2E9D991ABA}" srcOrd="1" destOrd="0" parTransId="{F03A6BEB-8C93-46D9-87C1-75699F3F3F45}" sibTransId="{32EC213C-EEE4-4C4E-95D6-CD1CAC3984DE}"/>
    <dgm:cxn modelId="{BF1946BA-3478-40DD-B7D1-FFAC25CDF4A5}" srcId="{AA81AA4C-B8EF-43F4-AC08-6536624FF340}" destId="{3096361F-F428-460D-856A-0C7B993065CB}" srcOrd="0" destOrd="0" parTransId="{3045B1ED-9F88-4004-909B-47E18F6027AF}" sibTransId="{127D1718-1DDB-49BF-A5F9-059A9A054ED3}"/>
    <dgm:cxn modelId="{75AF07CC-08E2-4D6A-9D56-A6D61F33BC7B}" type="presOf" srcId="{CDD53C93-8D05-499E-8358-A2D8BEA5791E}" destId="{49570D7D-BEC2-47DC-9DDB-6EF917EAD308}" srcOrd="0" destOrd="0" presId="urn:microsoft.com/office/officeart/2009/3/layout/HorizontalOrganizationChart"/>
    <dgm:cxn modelId="{19771A77-F4EE-4551-841E-352D88B9B3C3}" type="presOf" srcId="{F6A79708-A728-4BD9-A8CD-8B2E9D991ABA}" destId="{3C55AC14-D802-46BA-8B92-C90706F4E444}" srcOrd="1" destOrd="0" presId="urn:microsoft.com/office/officeart/2009/3/layout/HorizontalOrganizationChart"/>
    <dgm:cxn modelId="{E2EC254A-36A1-4A05-B22F-89EDBB1B987F}" srcId="{03F07746-EB19-4EC4-AA03-A193594BBC6E}" destId="{AA81AA4C-B8EF-43F4-AC08-6536624FF340}" srcOrd="0" destOrd="0" parTransId="{84B2039B-5007-4D3A-ADD9-B2C815D90931}" sibTransId="{82F527AF-1458-4CCD-A307-3C4FCD30414C}"/>
    <dgm:cxn modelId="{9C5D01C0-89AB-4412-85C5-2596A7283E22}" type="presOf" srcId="{AA81AA4C-B8EF-43F4-AC08-6536624FF340}" destId="{2D982D29-A102-4B9A-87B2-E362C2E76EFF}" srcOrd="0" destOrd="0" presId="urn:microsoft.com/office/officeart/2009/3/layout/HorizontalOrganizationChart"/>
    <dgm:cxn modelId="{46C5AF94-D86D-444D-8829-3C789AB7B9BE}" srcId="{AA81AA4C-B8EF-43F4-AC08-6536624FF340}" destId="{8A5E1003-6058-4B32-8BE0-EAF7DC893950}" srcOrd="1" destOrd="0" parTransId="{57E9C763-3B49-4094-8B4A-439BA6FF303A}" sibTransId="{C741466C-4BA4-47CF-A357-97D03E168AE1}"/>
    <dgm:cxn modelId="{1CA10F64-C313-4330-AB85-55F9F1317FF5}" type="presOf" srcId="{8A5E1003-6058-4B32-8BE0-EAF7DC893950}" destId="{10D760DB-237A-414D-BDD9-0EC3C5070823}" srcOrd="1" destOrd="0" presId="urn:microsoft.com/office/officeart/2009/3/layout/HorizontalOrganizationChart"/>
    <dgm:cxn modelId="{658B96EB-3401-4AC1-AAD7-F1B09105A9C8}" type="presOf" srcId="{3045B1ED-9F88-4004-909B-47E18F6027AF}" destId="{99B2A7CA-4A49-470A-928D-37A6C1278397}" srcOrd="0" destOrd="0" presId="urn:microsoft.com/office/officeart/2009/3/layout/HorizontalOrganizationChart"/>
    <dgm:cxn modelId="{1ED7BD04-CD9A-4276-83D2-3896C2E455C2}" type="presOf" srcId="{3096361F-F428-460D-856A-0C7B993065CB}" destId="{F19F56C7-4376-4FA2-BB38-E22866EE7E14}" srcOrd="0" destOrd="0" presId="urn:microsoft.com/office/officeart/2009/3/layout/HorizontalOrganizationChart"/>
    <dgm:cxn modelId="{030EB6A3-24BD-49E7-ADEB-6D969345F441}" type="presOf" srcId="{03F07746-EB19-4EC4-AA03-A193594BBC6E}" destId="{3A521B7C-49FD-42B9-99D9-AE945874532A}" srcOrd="0" destOrd="0" presId="urn:microsoft.com/office/officeart/2009/3/layout/HorizontalOrganizationChart"/>
    <dgm:cxn modelId="{C3A776E4-1D15-4038-951E-00ACF34E949C}" type="presOf" srcId="{28CE213B-B4F1-4225-8F98-8BB519CCDF15}" destId="{A11A73CD-7190-4CCC-A4B0-CE6FC823B47D}" srcOrd="0" destOrd="0" presId="urn:microsoft.com/office/officeart/2009/3/layout/HorizontalOrganizationChart"/>
    <dgm:cxn modelId="{329FE5BD-DB8B-4C98-88A5-E52C59B24B2E}" type="presOf" srcId="{AA81AA4C-B8EF-43F4-AC08-6536624FF340}" destId="{9E432F64-0494-4D88-83F7-9ADF05153F1B}" srcOrd="1" destOrd="0" presId="urn:microsoft.com/office/officeart/2009/3/layout/HorizontalOrganizationChart"/>
    <dgm:cxn modelId="{13CF780B-973C-4B24-8E6F-A6C54F0AAB79}" srcId="{03F07746-EB19-4EC4-AA03-A193594BBC6E}" destId="{9AAACB67-2F6B-4D82-A5E9-EBAFB621CEE6}" srcOrd="1" destOrd="0" parTransId="{2D8F30D2-EA6A-446B-B6EB-33D168066DBA}" sibTransId="{B2031AAE-4569-43F7-B57E-6460D0954BB3}"/>
    <dgm:cxn modelId="{0C7936E7-EDA2-47B9-B845-8AA7911FB13D}" type="presOf" srcId="{3096361F-F428-460D-856A-0C7B993065CB}" destId="{98646AE2-F8C8-4CBA-9C41-772430A15B7D}" srcOrd="1" destOrd="0" presId="urn:microsoft.com/office/officeart/2009/3/layout/HorizontalOrganizationChart"/>
    <dgm:cxn modelId="{6B550A0E-C72F-4961-973B-8594E5F604D7}" type="presOf" srcId="{8A5E1003-6058-4B32-8BE0-EAF7DC893950}" destId="{E7BEE2A6-98FB-4FB6-949E-33855DAD9E9F}" srcOrd="0" destOrd="0" presId="urn:microsoft.com/office/officeart/2009/3/layout/HorizontalOrganizationChart"/>
    <dgm:cxn modelId="{0CB8AF9E-9DF7-4CB2-90CD-527FEBF3E4CC}" type="presParOf" srcId="{3A521B7C-49FD-42B9-99D9-AE945874532A}" destId="{A0B12286-3690-4F75-A2E4-24D8E2BDF077}" srcOrd="0" destOrd="0" presId="urn:microsoft.com/office/officeart/2009/3/layout/HorizontalOrganizationChart"/>
    <dgm:cxn modelId="{B746C83E-F9A1-4B56-8C45-C1219F1E18F5}" type="presParOf" srcId="{A0B12286-3690-4F75-A2E4-24D8E2BDF077}" destId="{9104E2F7-AA52-49AA-8F30-D7AB9E5EE0D9}" srcOrd="0" destOrd="0" presId="urn:microsoft.com/office/officeart/2009/3/layout/HorizontalOrganizationChart"/>
    <dgm:cxn modelId="{53B44202-8CAA-4E1F-B6DD-748BB1E1F0AA}" type="presParOf" srcId="{9104E2F7-AA52-49AA-8F30-D7AB9E5EE0D9}" destId="{2D982D29-A102-4B9A-87B2-E362C2E76EFF}" srcOrd="0" destOrd="0" presId="urn:microsoft.com/office/officeart/2009/3/layout/HorizontalOrganizationChart"/>
    <dgm:cxn modelId="{BC5E434A-44EC-44D3-ADFD-22542E9EAEB3}" type="presParOf" srcId="{9104E2F7-AA52-49AA-8F30-D7AB9E5EE0D9}" destId="{9E432F64-0494-4D88-83F7-9ADF05153F1B}" srcOrd="1" destOrd="0" presId="urn:microsoft.com/office/officeart/2009/3/layout/HorizontalOrganizationChart"/>
    <dgm:cxn modelId="{AD424843-3E9C-4588-8648-80F24FF0FFA7}" type="presParOf" srcId="{A0B12286-3690-4F75-A2E4-24D8E2BDF077}" destId="{08964A85-0B46-47D1-9938-59815490676F}" srcOrd="1" destOrd="0" presId="urn:microsoft.com/office/officeart/2009/3/layout/HorizontalOrganizationChart"/>
    <dgm:cxn modelId="{6FAA8BC3-88EE-4147-B443-5963F463CBD8}" type="presParOf" srcId="{08964A85-0B46-47D1-9938-59815490676F}" destId="{99B2A7CA-4A49-470A-928D-37A6C1278397}" srcOrd="0" destOrd="0" presId="urn:microsoft.com/office/officeart/2009/3/layout/HorizontalOrganizationChart"/>
    <dgm:cxn modelId="{CF1087FA-F81C-47BF-9BFC-C6041B6F64AA}" type="presParOf" srcId="{08964A85-0B46-47D1-9938-59815490676F}" destId="{B6193DFE-F783-4903-BA06-8BF2BD464B7E}" srcOrd="1" destOrd="0" presId="urn:microsoft.com/office/officeart/2009/3/layout/HorizontalOrganizationChart"/>
    <dgm:cxn modelId="{AF538AD4-6D48-46CF-944C-3486BF2E58A5}" type="presParOf" srcId="{B6193DFE-F783-4903-BA06-8BF2BD464B7E}" destId="{0CABB694-2198-4768-9646-3F02F3836E20}" srcOrd="0" destOrd="0" presId="urn:microsoft.com/office/officeart/2009/3/layout/HorizontalOrganizationChart"/>
    <dgm:cxn modelId="{29BEB32B-CF3B-4AF1-85BE-2516C3172D17}" type="presParOf" srcId="{0CABB694-2198-4768-9646-3F02F3836E20}" destId="{F19F56C7-4376-4FA2-BB38-E22866EE7E14}" srcOrd="0" destOrd="0" presId="urn:microsoft.com/office/officeart/2009/3/layout/HorizontalOrganizationChart"/>
    <dgm:cxn modelId="{6C1DAC80-FB22-4DC2-BF9C-6893D01CF64D}" type="presParOf" srcId="{0CABB694-2198-4768-9646-3F02F3836E20}" destId="{98646AE2-F8C8-4CBA-9C41-772430A15B7D}" srcOrd="1" destOrd="0" presId="urn:microsoft.com/office/officeart/2009/3/layout/HorizontalOrganizationChart"/>
    <dgm:cxn modelId="{67726D7C-BF56-4828-AD2A-C5D3B41FA4C5}" type="presParOf" srcId="{B6193DFE-F783-4903-BA06-8BF2BD464B7E}" destId="{B95A64E1-9078-4AD7-9835-5E7F135E0D96}" srcOrd="1" destOrd="0" presId="urn:microsoft.com/office/officeart/2009/3/layout/HorizontalOrganizationChart"/>
    <dgm:cxn modelId="{E53DC136-89A7-43AB-9467-B37235C35A4C}" type="presParOf" srcId="{B6193DFE-F783-4903-BA06-8BF2BD464B7E}" destId="{2D4C237A-D794-459E-ADDE-D5E458FE42E7}" srcOrd="2" destOrd="0" presId="urn:microsoft.com/office/officeart/2009/3/layout/HorizontalOrganizationChart"/>
    <dgm:cxn modelId="{28053F71-8BBB-4882-ABFB-0DCB32B97F21}" type="presParOf" srcId="{08964A85-0B46-47D1-9938-59815490676F}" destId="{1856E15B-1820-45E6-AE90-EFAC0F6FC358}" srcOrd="2" destOrd="0" presId="urn:microsoft.com/office/officeart/2009/3/layout/HorizontalOrganizationChart"/>
    <dgm:cxn modelId="{EA99EB27-FC06-4028-B99A-F4B06E263929}" type="presParOf" srcId="{08964A85-0B46-47D1-9938-59815490676F}" destId="{EF92FC99-C060-4DD2-8500-1B6A6C682380}" srcOrd="3" destOrd="0" presId="urn:microsoft.com/office/officeart/2009/3/layout/HorizontalOrganizationChart"/>
    <dgm:cxn modelId="{425130F8-EFF1-4C81-8988-D3B96A6D8A32}" type="presParOf" srcId="{EF92FC99-C060-4DD2-8500-1B6A6C682380}" destId="{D9AF58FC-F490-4624-BD67-2EED6AFB16B6}" srcOrd="0" destOrd="0" presId="urn:microsoft.com/office/officeart/2009/3/layout/HorizontalOrganizationChart"/>
    <dgm:cxn modelId="{09A54859-643E-49CF-ADE4-77D23F91F3FA}" type="presParOf" srcId="{D9AF58FC-F490-4624-BD67-2EED6AFB16B6}" destId="{E7BEE2A6-98FB-4FB6-949E-33855DAD9E9F}" srcOrd="0" destOrd="0" presId="urn:microsoft.com/office/officeart/2009/3/layout/HorizontalOrganizationChart"/>
    <dgm:cxn modelId="{568451D2-23FC-422A-ABBF-ABD400FBF65B}" type="presParOf" srcId="{D9AF58FC-F490-4624-BD67-2EED6AFB16B6}" destId="{10D760DB-237A-414D-BDD9-0EC3C5070823}" srcOrd="1" destOrd="0" presId="urn:microsoft.com/office/officeart/2009/3/layout/HorizontalOrganizationChart"/>
    <dgm:cxn modelId="{19B1E35C-BABF-4197-AA50-1CADA5E5527B}" type="presParOf" srcId="{EF92FC99-C060-4DD2-8500-1B6A6C682380}" destId="{1D0F70A1-B4AC-4605-B3FF-5D770E03FDC9}" srcOrd="1" destOrd="0" presId="urn:microsoft.com/office/officeart/2009/3/layout/HorizontalOrganizationChart"/>
    <dgm:cxn modelId="{5236BDFE-982F-4DC9-B7B1-5C24470B2911}" type="presParOf" srcId="{EF92FC99-C060-4DD2-8500-1B6A6C682380}" destId="{398AA858-FC43-4BE3-9089-FA237DC088CB}" srcOrd="2" destOrd="0" presId="urn:microsoft.com/office/officeart/2009/3/layout/HorizontalOrganizationChart"/>
    <dgm:cxn modelId="{38C51E4A-9F6C-4BDD-A237-BD11E037CBA6}" type="presParOf" srcId="{A0B12286-3690-4F75-A2E4-24D8E2BDF077}" destId="{93957E19-FA4B-431D-AC49-C584AB9E7A0D}" srcOrd="2" destOrd="0" presId="urn:microsoft.com/office/officeart/2009/3/layout/HorizontalOrganizationChart"/>
    <dgm:cxn modelId="{4A72CC65-0F0E-4182-8BAA-F8D69963CE6B}" type="presParOf" srcId="{3A521B7C-49FD-42B9-99D9-AE945874532A}" destId="{3E768836-6EF7-4930-8D15-A9A09D9E79C5}" srcOrd="1" destOrd="0" presId="urn:microsoft.com/office/officeart/2009/3/layout/HorizontalOrganizationChart"/>
    <dgm:cxn modelId="{A17ECD61-58D2-413A-A949-ECB62A712469}" type="presParOf" srcId="{3E768836-6EF7-4930-8D15-A9A09D9E79C5}" destId="{5BBA3334-EF1C-4B38-BB5E-F9B19624B7E3}" srcOrd="0" destOrd="0" presId="urn:microsoft.com/office/officeart/2009/3/layout/HorizontalOrganizationChart"/>
    <dgm:cxn modelId="{D2DCD31C-60B3-453D-B7B1-414C1D11D3B5}" type="presParOf" srcId="{5BBA3334-EF1C-4B38-BB5E-F9B19624B7E3}" destId="{D62B6D59-6226-43B4-86CA-1AB04D6C5717}" srcOrd="0" destOrd="0" presId="urn:microsoft.com/office/officeart/2009/3/layout/HorizontalOrganizationChart"/>
    <dgm:cxn modelId="{D9B01E72-192D-4151-A5C0-0571EFE319D8}" type="presParOf" srcId="{5BBA3334-EF1C-4B38-BB5E-F9B19624B7E3}" destId="{F4FB38AC-E06D-4684-B42F-638DA1C0FA7B}" srcOrd="1" destOrd="0" presId="urn:microsoft.com/office/officeart/2009/3/layout/HorizontalOrganizationChart"/>
    <dgm:cxn modelId="{E862F9D9-0168-432E-8172-6F7ADDA4F682}" type="presParOf" srcId="{3E768836-6EF7-4930-8D15-A9A09D9E79C5}" destId="{2D3F2AD5-3610-4918-9D5E-46F75ADA9C0D}" srcOrd="1" destOrd="0" presId="urn:microsoft.com/office/officeart/2009/3/layout/HorizontalOrganizationChart"/>
    <dgm:cxn modelId="{BC61A37C-A4B6-44AC-A8C1-0735DFC3B13C}" type="presParOf" srcId="{2D3F2AD5-3610-4918-9D5E-46F75ADA9C0D}" destId="{49570D7D-BEC2-47DC-9DDB-6EF917EAD308}" srcOrd="0" destOrd="0" presId="urn:microsoft.com/office/officeart/2009/3/layout/HorizontalOrganizationChart"/>
    <dgm:cxn modelId="{2348F693-F319-4584-9EF0-6E5204E470C5}" type="presParOf" srcId="{2D3F2AD5-3610-4918-9D5E-46F75ADA9C0D}" destId="{4BCD4010-DF6A-4D2E-8B50-78625308616C}" srcOrd="1" destOrd="0" presId="urn:microsoft.com/office/officeart/2009/3/layout/HorizontalOrganizationChart"/>
    <dgm:cxn modelId="{757A2DD8-A835-4F77-A4A5-740C20BD73CC}" type="presParOf" srcId="{4BCD4010-DF6A-4D2E-8B50-78625308616C}" destId="{D0D3FDB4-CC1E-4E78-99AF-CF17212CE049}" srcOrd="0" destOrd="0" presId="urn:microsoft.com/office/officeart/2009/3/layout/HorizontalOrganizationChart"/>
    <dgm:cxn modelId="{1B16B2B8-446F-4D29-A28D-9EE7F2B229B3}" type="presParOf" srcId="{D0D3FDB4-CC1E-4E78-99AF-CF17212CE049}" destId="{A11A73CD-7190-4CCC-A4B0-CE6FC823B47D}" srcOrd="0" destOrd="0" presId="urn:microsoft.com/office/officeart/2009/3/layout/HorizontalOrganizationChart"/>
    <dgm:cxn modelId="{3695C06F-51E5-42AB-AEDE-893D210CF96C}" type="presParOf" srcId="{D0D3FDB4-CC1E-4E78-99AF-CF17212CE049}" destId="{D4263AA1-6781-4C46-8D69-3412931DD2B4}" srcOrd="1" destOrd="0" presId="urn:microsoft.com/office/officeart/2009/3/layout/HorizontalOrganizationChart"/>
    <dgm:cxn modelId="{E73617F7-19ED-49A9-A0CA-7F997ECD2ED0}" type="presParOf" srcId="{4BCD4010-DF6A-4D2E-8B50-78625308616C}" destId="{1237DDF6-03E2-406D-90CD-DB98C7008F96}" srcOrd="1" destOrd="0" presId="urn:microsoft.com/office/officeart/2009/3/layout/HorizontalOrganizationChart"/>
    <dgm:cxn modelId="{FCACE98B-27D8-4917-88E7-60EF0DFC1603}" type="presParOf" srcId="{4BCD4010-DF6A-4D2E-8B50-78625308616C}" destId="{794B2EF3-E7BE-4794-8833-A3438737CEBC}" srcOrd="2" destOrd="0" presId="urn:microsoft.com/office/officeart/2009/3/layout/HorizontalOrganizationChart"/>
    <dgm:cxn modelId="{B93356DA-9B68-4DC2-849F-EA30D67241E5}" type="presParOf" srcId="{2D3F2AD5-3610-4918-9D5E-46F75ADA9C0D}" destId="{E1414E1A-956D-4B48-9D62-F38108CF551F}" srcOrd="2" destOrd="0" presId="urn:microsoft.com/office/officeart/2009/3/layout/HorizontalOrganizationChart"/>
    <dgm:cxn modelId="{BF6E92DD-8973-49D1-8ACC-949DA22203A1}" type="presParOf" srcId="{2D3F2AD5-3610-4918-9D5E-46F75ADA9C0D}" destId="{85D0FFA8-AFCD-4A66-8373-7ED3B9E9E879}" srcOrd="3" destOrd="0" presId="urn:microsoft.com/office/officeart/2009/3/layout/HorizontalOrganizationChart"/>
    <dgm:cxn modelId="{25202E0D-E3CF-409E-9165-FB54803B5EBF}" type="presParOf" srcId="{85D0FFA8-AFCD-4A66-8373-7ED3B9E9E879}" destId="{2815B283-7474-4C3E-A090-480FFB3DB75A}" srcOrd="0" destOrd="0" presId="urn:microsoft.com/office/officeart/2009/3/layout/HorizontalOrganizationChart"/>
    <dgm:cxn modelId="{D2DCA9CC-D4A6-4FF9-96B2-579ADB89BE8C}" type="presParOf" srcId="{2815B283-7474-4C3E-A090-480FFB3DB75A}" destId="{08155175-E104-4858-B9A0-F36A43743BBA}" srcOrd="0" destOrd="0" presId="urn:microsoft.com/office/officeart/2009/3/layout/HorizontalOrganizationChart"/>
    <dgm:cxn modelId="{F8AAF7B4-6B7B-42F7-BDC3-9FCE3D81BF7C}" type="presParOf" srcId="{2815B283-7474-4C3E-A090-480FFB3DB75A}" destId="{3C55AC14-D802-46BA-8B92-C90706F4E444}" srcOrd="1" destOrd="0" presId="urn:microsoft.com/office/officeart/2009/3/layout/HorizontalOrganizationChart"/>
    <dgm:cxn modelId="{AB66E9AF-7BE1-4E4B-98DA-697BA3943479}" type="presParOf" srcId="{85D0FFA8-AFCD-4A66-8373-7ED3B9E9E879}" destId="{7C42D8AB-2E4E-4F2B-B42F-1FD43A99AC55}" srcOrd="1" destOrd="0" presId="urn:microsoft.com/office/officeart/2009/3/layout/HorizontalOrganizationChart"/>
    <dgm:cxn modelId="{046E4CE2-D0F7-40AD-8F54-5210726855EE}" type="presParOf" srcId="{85D0FFA8-AFCD-4A66-8373-7ED3B9E9E879}" destId="{5AFF93F6-E8E4-4D1D-95C4-1C660A1639FA}" srcOrd="2" destOrd="0" presId="urn:microsoft.com/office/officeart/2009/3/layout/HorizontalOrganizationChart"/>
    <dgm:cxn modelId="{37D5706E-16B4-4C37-BC07-EF8E1DA36AA3}" type="presParOf" srcId="{3E768836-6EF7-4930-8D15-A9A09D9E79C5}" destId="{2E098F4C-1C0C-4F87-8EB5-92660A16F23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BEABCA-BA3B-4F43-8417-AA3A75F265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6DCA43D0-D22F-424C-A9DB-4FB582C07CAD}">
      <dgm:prSet phldrT="[Text]"/>
      <dgm:spPr>
        <a:solidFill>
          <a:srgbClr val="543820"/>
        </a:solidFill>
      </dgm:spPr>
      <dgm:t>
        <a:bodyPr/>
        <a:lstStyle/>
        <a:p>
          <a:r>
            <a:rPr lang="en-IN" dirty="0" smtClean="0"/>
            <a:t>Financial Ratio</a:t>
          </a:r>
          <a:endParaRPr lang="en-IN" dirty="0"/>
        </a:p>
      </dgm:t>
    </dgm:pt>
    <dgm:pt modelId="{84BC243C-D7C7-40E1-8609-4D64E1014140}" type="parTrans" cxnId="{1167D0CE-B923-4500-A9D4-394D841DE032}">
      <dgm:prSet/>
      <dgm:spPr/>
      <dgm:t>
        <a:bodyPr/>
        <a:lstStyle/>
        <a:p>
          <a:endParaRPr lang="en-IN"/>
        </a:p>
      </dgm:t>
    </dgm:pt>
    <dgm:pt modelId="{348F893A-22F0-4FD9-B0DF-5459AF8943F3}" type="sibTrans" cxnId="{1167D0CE-B923-4500-A9D4-394D841DE032}">
      <dgm:prSet/>
      <dgm:spPr/>
      <dgm:t>
        <a:bodyPr/>
        <a:lstStyle/>
        <a:p>
          <a:endParaRPr lang="en-IN"/>
        </a:p>
      </dgm:t>
    </dgm:pt>
    <dgm:pt modelId="{66CD3D94-9890-42E3-A630-3AE3F07E24EC}">
      <dgm:prSet phldrT="[Text]"/>
      <dgm:spPr>
        <a:solidFill>
          <a:srgbClr val="543820"/>
        </a:solidFill>
      </dgm:spPr>
      <dgm:t>
        <a:bodyPr/>
        <a:lstStyle/>
        <a:p>
          <a:r>
            <a:rPr lang="en-IN" dirty="0" smtClean="0"/>
            <a:t>Liquidity Ratio</a:t>
          </a:r>
          <a:endParaRPr lang="en-IN" dirty="0"/>
        </a:p>
      </dgm:t>
    </dgm:pt>
    <dgm:pt modelId="{C157AB55-68ED-4880-AC6E-BC68C63B5E1C}" type="parTrans" cxnId="{744E5EFB-B4D5-483B-B5BB-9323C97290A6}">
      <dgm:prSet/>
      <dgm:spPr>
        <a:solidFill>
          <a:srgbClr val="543820"/>
        </a:solidFill>
        <a:ln>
          <a:solidFill>
            <a:srgbClr val="543820"/>
          </a:solidFill>
        </a:ln>
      </dgm:spPr>
      <dgm:t>
        <a:bodyPr/>
        <a:lstStyle/>
        <a:p>
          <a:endParaRPr lang="en-IN"/>
        </a:p>
      </dgm:t>
    </dgm:pt>
    <dgm:pt modelId="{C629E5EC-5BF5-4259-ABC3-63824288F66A}" type="sibTrans" cxnId="{744E5EFB-B4D5-483B-B5BB-9323C97290A6}">
      <dgm:prSet/>
      <dgm:spPr/>
      <dgm:t>
        <a:bodyPr/>
        <a:lstStyle/>
        <a:p>
          <a:endParaRPr lang="en-IN"/>
        </a:p>
      </dgm:t>
    </dgm:pt>
    <dgm:pt modelId="{224C2F13-57FF-40DE-8321-714F1B7C97BF}">
      <dgm:prSet phldrT="[Text]"/>
      <dgm:spPr>
        <a:solidFill>
          <a:srgbClr val="543820"/>
        </a:solidFill>
      </dgm:spPr>
      <dgm:t>
        <a:bodyPr/>
        <a:lstStyle/>
        <a:p>
          <a:r>
            <a:rPr lang="en-IN" dirty="0" smtClean="0"/>
            <a:t>Activity/ Turnover Ratio</a:t>
          </a:r>
          <a:endParaRPr lang="en-IN" dirty="0"/>
        </a:p>
      </dgm:t>
    </dgm:pt>
    <dgm:pt modelId="{B2AC1D4F-65E0-4BBA-8831-EE611C0E29F3}" type="parTrans" cxnId="{E4004460-11D5-4A90-B44C-DD3399A4461B}">
      <dgm:prSet/>
      <dgm:spPr>
        <a:ln>
          <a:solidFill>
            <a:srgbClr val="543820"/>
          </a:solidFill>
        </a:ln>
      </dgm:spPr>
      <dgm:t>
        <a:bodyPr/>
        <a:lstStyle/>
        <a:p>
          <a:endParaRPr lang="en-IN"/>
        </a:p>
      </dgm:t>
    </dgm:pt>
    <dgm:pt modelId="{068A56A5-E688-46DD-808D-DD0E754E2B1A}" type="sibTrans" cxnId="{E4004460-11D5-4A90-B44C-DD3399A4461B}">
      <dgm:prSet/>
      <dgm:spPr/>
      <dgm:t>
        <a:bodyPr/>
        <a:lstStyle/>
        <a:p>
          <a:endParaRPr lang="en-IN"/>
        </a:p>
      </dgm:t>
    </dgm:pt>
    <dgm:pt modelId="{606E2939-00B9-4DE3-93F5-633893FE7897}">
      <dgm:prSet phldrT="[Text]"/>
      <dgm:spPr>
        <a:solidFill>
          <a:srgbClr val="543820"/>
        </a:solidFill>
      </dgm:spPr>
      <dgm:t>
        <a:bodyPr/>
        <a:lstStyle/>
        <a:p>
          <a:r>
            <a:rPr lang="en-IN" dirty="0" smtClean="0"/>
            <a:t>DuPont Analysis </a:t>
          </a:r>
          <a:endParaRPr lang="en-IN" dirty="0"/>
        </a:p>
      </dgm:t>
    </dgm:pt>
    <dgm:pt modelId="{4EDDA0B5-C8DA-43FD-9829-AA6D3900AACB}" type="parTrans" cxnId="{B65FD4E3-A2F3-4D8D-88A6-83C7F3BD1DED}">
      <dgm:prSet/>
      <dgm:spPr>
        <a:ln>
          <a:solidFill>
            <a:srgbClr val="543820"/>
          </a:solidFill>
        </a:ln>
      </dgm:spPr>
      <dgm:t>
        <a:bodyPr/>
        <a:lstStyle/>
        <a:p>
          <a:endParaRPr lang="en-IN"/>
        </a:p>
      </dgm:t>
    </dgm:pt>
    <dgm:pt modelId="{59D54F4F-EB4C-447B-B4EE-3512E7698899}" type="sibTrans" cxnId="{B65FD4E3-A2F3-4D8D-88A6-83C7F3BD1DED}">
      <dgm:prSet/>
      <dgm:spPr/>
      <dgm:t>
        <a:bodyPr/>
        <a:lstStyle/>
        <a:p>
          <a:endParaRPr lang="en-IN"/>
        </a:p>
      </dgm:t>
    </dgm:pt>
    <dgm:pt modelId="{5153B67D-1A29-4392-A8A8-E48EB31E5349}">
      <dgm:prSet phldrT="[Text]"/>
      <dgm:spPr>
        <a:solidFill>
          <a:srgbClr val="543820"/>
        </a:solidFill>
      </dgm:spPr>
      <dgm:t>
        <a:bodyPr/>
        <a:lstStyle/>
        <a:p>
          <a:r>
            <a:rPr lang="en-IN" dirty="0" smtClean="0"/>
            <a:t>Debt/ Solvency Ratio</a:t>
          </a:r>
          <a:endParaRPr lang="en-IN" dirty="0"/>
        </a:p>
      </dgm:t>
    </dgm:pt>
    <dgm:pt modelId="{4070ADC7-1799-46CE-ADE6-434856E4006F}" type="parTrans" cxnId="{4E65DB50-9F16-4567-8D0D-30073CF925E5}">
      <dgm:prSet/>
      <dgm:spPr>
        <a:ln>
          <a:solidFill>
            <a:srgbClr val="543820"/>
          </a:solidFill>
        </a:ln>
      </dgm:spPr>
      <dgm:t>
        <a:bodyPr/>
        <a:lstStyle/>
        <a:p>
          <a:endParaRPr lang="en-IN"/>
        </a:p>
      </dgm:t>
    </dgm:pt>
    <dgm:pt modelId="{732D1991-9815-4C27-9DB0-F84D2B1EF04B}" type="sibTrans" cxnId="{4E65DB50-9F16-4567-8D0D-30073CF925E5}">
      <dgm:prSet/>
      <dgm:spPr/>
      <dgm:t>
        <a:bodyPr/>
        <a:lstStyle/>
        <a:p>
          <a:endParaRPr lang="en-IN"/>
        </a:p>
      </dgm:t>
    </dgm:pt>
    <dgm:pt modelId="{E88FED16-6FA1-44D1-AF72-A3756677EF88}">
      <dgm:prSet phldrT="[Text]"/>
      <dgm:spPr>
        <a:solidFill>
          <a:srgbClr val="543820"/>
        </a:solidFill>
      </dgm:spPr>
      <dgm:t>
        <a:bodyPr/>
        <a:lstStyle/>
        <a:p>
          <a:r>
            <a:rPr lang="en-IN" dirty="0" smtClean="0"/>
            <a:t>Profitability Ratio</a:t>
          </a:r>
          <a:endParaRPr lang="en-IN" dirty="0"/>
        </a:p>
      </dgm:t>
    </dgm:pt>
    <dgm:pt modelId="{05699137-C1D8-4B2F-BAB6-AE266BA8936C}" type="parTrans" cxnId="{1827EB84-8FFD-4667-B7AA-B974D86C0859}">
      <dgm:prSet/>
      <dgm:spPr>
        <a:ln>
          <a:solidFill>
            <a:srgbClr val="543820"/>
          </a:solidFill>
        </a:ln>
      </dgm:spPr>
      <dgm:t>
        <a:bodyPr/>
        <a:lstStyle/>
        <a:p>
          <a:endParaRPr lang="en-IN"/>
        </a:p>
      </dgm:t>
    </dgm:pt>
    <dgm:pt modelId="{76FA2BBC-620D-4CDC-AE2D-2013B961AED0}" type="sibTrans" cxnId="{1827EB84-8FFD-4667-B7AA-B974D86C0859}">
      <dgm:prSet/>
      <dgm:spPr/>
      <dgm:t>
        <a:bodyPr/>
        <a:lstStyle/>
        <a:p>
          <a:endParaRPr lang="en-IN"/>
        </a:p>
      </dgm:t>
    </dgm:pt>
    <dgm:pt modelId="{BD9E9183-1860-4A92-99BD-39F26BDEF14C}">
      <dgm:prSet phldrT="[Text]"/>
      <dgm:spPr>
        <a:solidFill>
          <a:srgbClr val="543820"/>
        </a:solidFill>
      </dgm:spPr>
      <dgm:t>
        <a:bodyPr/>
        <a:lstStyle/>
        <a:p>
          <a:r>
            <a:rPr lang="en-IN" dirty="0" smtClean="0"/>
            <a:t>Capital Market Ratios</a:t>
          </a:r>
          <a:endParaRPr lang="en-IN" dirty="0"/>
        </a:p>
      </dgm:t>
    </dgm:pt>
    <dgm:pt modelId="{DC91D743-E747-4F82-B3D3-CD7D7848D187}" type="parTrans" cxnId="{7CA71617-8319-4D85-BC5D-826C7E31D84D}">
      <dgm:prSet/>
      <dgm:spPr>
        <a:ln>
          <a:solidFill>
            <a:srgbClr val="543820"/>
          </a:solidFill>
        </a:ln>
      </dgm:spPr>
      <dgm:t>
        <a:bodyPr/>
        <a:lstStyle/>
        <a:p>
          <a:endParaRPr lang="en-IN"/>
        </a:p>
      </dgm:t>
    </dgm:pt>
    <dgm:pt modelId="{9582349A-B7FD-492B-939D-57612204E98A}" type="sibTrans" cxnId="{7CA71617-8319-4D85-BC5D-826C7E31D84D}">
      <dgm:prSet/>
      <dgm:spPr/>
      <dgm:t>
        <a:bodyPr/>
        <a:lstStyle/>
        <a:p>
          <a:endParaRPr lang="en-IN"/>
        </a:p>
      </dgm:t>
    </dgm:pt>
    <dgm:pt modelId="{65D60E07-4027-43F4-9619-2066B47BEC11}" type="pres">
      <dgm:prSet presAssocID="{10BEABCA-BA3B-4F43-8417-AA3A75F265D1}" presName="hierChild1" presStyleCnt="0">
        <dgm:presLayoutVars>
          <dgm:orgChart val="1"/>
          <dgm:chPref val="1"/>
          <dgm:dir/>
          <dgm:animOne val="branch"/>
          <dgm:animLvl val="lvl"/>
          <dgm:resizeHandles/>
        </dgm:presLayoutVars>
      </dgm:prSet>
      <dgm:spPr/>
    </dgm:pt>
    <dgm:pt modelId="{98194002-F727-4810-9C76-684823B91135}" type="pres">
      <dgm:prSet presAssocID="{6DCA43D0-D22F-424C-A9DB-4FB582C07CAD}" presName="hierRoot1" presStyleCnt="0">
        <dgm:presLayoutVars>
          <dgm:hierBranch val="init"/>
        </dgm:presLayoutVars>
      </dgm:prSet>
      <dgm:spPr/>
    </dgm:pt>
    <dgm:pt modelId="{C71CB79C-E252-4085-B044-4FA606890BAC}" type="pres">
      <dgm:prSet presAssocID="{6DCA43D0-D22F-424C-A9DB-4FB582C07CAD}" presName="rootComposite1" presStyleCnt="0"/>
      <dgm:spPr/>
    </dgm:pt>
    <dgm:pt modelId="{989AB72B-1420-409B-B854-B74567D07DA3}" type="pres">
      <dgm:prSet presAssocID="{6DCA43D0-D22F-424C-A9DB-4FB582C07CAD}" presName="rootText1" presStyleLbl="node0" presStyleIdx="0" presStyleCnt="1">
        <dgm:presLayoutVars>
          <dgm:chPref val="3"/>
        </dgm:presLayoutVars>
      </dgm:prSet>
      <dgm:spPr/>
    </dgm:pt>
    <dgm:pt modelId="{74CB8C28-A483-4F53-8C3E-18DDDB4CDE17}" type="pres">
      <dgm:prSet presAssocID="{6DCA43D0-D22F-424C-A9DB-4FB582C07CAD}" presName="rootConnector1" presStyleLbl="node1" presStyleIdx="0" presStyleCnt="0"/>
      <dgm:spPr/>
    </dgm:pt>
    <dgm:pt modelId="{40F4D5B2-2539-4B72-89AF-F8F94BC83900}" type="pres">
      <dgm:prSet presAssocID="{6DCA43D0-D22F-424C-A9DB-4FB582C07CAD}" presName="hierChild2" presStyleCnt="0"/>
      <dgm:spPr/>
    </dgm:pt>
    <dgm:pt modelId="{390E886B-A0B2-4363-BF32-FAE78DF371A1}" type="pres">
      <dgm:prSet presAssocID="{C157AB55-68ED-4880-AC6E-BC68C63B5E1C}" presName="Name37" presStyleLbl="parChTrans1D2" presStyleIdx="0" presStyleCnt="6"/>
      <dgm:spPr/>
    </dgm:pt>
    <dgm:pt modelId="{ADE1A594-54F8-4CDE-BD5F-EA9C1DECA457}" type="pres">
      <dgm:prSet presAssocID="{66CD3D94-9890-42E3-A630-3AE3F07E24EC}" presName="hierRoot2" presStyleCnt="0">
        <dgm:presLayoutVars>
          <dgm:hierBranch val="init"/>
        </dgm:presLayoutVars>
      </dgm:prSet>
      <dgm:spPr/>
    </dgm:pt>
    <dgm:pt modelId="{B190DA9F-4EDA-4C07-AC6F-77C510B53847}" type="pres">
      <dgm:prSet presAssocID="{66CD3D94-9890-42E3-A630-3AE3F07E24EC}" presName="rootComposite" presStyleCnt="0"/>
      <dgm:spPr/>
    </dgm:pt>
    <dgm:pt modelId="{FECB6FA1-8752-4160-8DA5-3626E6D763CD}" type="pres">
      <dgm:prSet presAssocID="{66CD3D94-9890-42E3-A630-3AE3F07E24EC}" presName="rootText" presStyleLbl="node2" presStyleIdx="0" presStyleCnt="6">
        <dgm:presLayoutVars>
          <dgm:chPref val="3"/>
        </dgm:presLayoutVars>
      </dgm:prSet>
      <dgm:spPr/>
    </dgm:pt>
    <dgm:pt modelId="{59016737-60CB-430D-BAEE-4AF15446F95A}" type="pres">
      <dgm:prSet presAssocID="{66CD3D94-9890-42E3-A630-3AE3F07E24EC}" presName="rootConnector" presStyleLbl="node2" presStyleIdx="0" presStyleCnt="6"/>
      <dgm:spPr/>
    </dgm:pt>
    <dgm:pt modelId="{D03E7A51-5221-4CC6-B8BB-4468A05F980F}" type="pres">
      <dgm:prSet presAssocID="{66CD3D94-9890-42E3-A630-3AE3F07E24EC}" presName="hierChild4" presStyleCnt="0"/>
      <dgm:spPr/>
    </dgm:pt>
    <dgm:pt modelId="{82A5C7A6-BD86-4221-A9AC-9FC76F668FB3}" type="pres">
      <dgm:prSet presAssocID="{66CD3D94-9890-42E3-A630-3AE3F07E24EC}" presName="hierChild5" presStyleCnt="0"/>
      <dgm:spPr/>
    </dgm:pt>
    <dgm:pt modelId="{846652A2-16E8-4C98-88D4-1FDDAB03B468}" type="pres">
      <dgm:prSet presAssocID="{B2AC1D4F-65E0-4BBA-8831-EE611C0E29F3}" presName="Name37" presStyleLbl="parChTrans1D2" presStyleIdx="1" presStyleCnt="6"/>
      <dgm:spPr/>
    </dgm:pt>
    <dgm:pt modelId="{17608180-8FD3-4685-A7F9-2277292B1046}" type="pres">
      <dgm:prSet presAssocID="{224C2F13-57FF-40DE-8321-714F1B7C97BF}" presName="hierRoot2" presStyleCnt="0">
        <dgm:presLayoutVars>
          <dgm:hierBranch val="init"/>
        </dgm:presLayoutVars>
      </dgm:prSet>
      <dgm:spPr/>
    </dgm:pt>
    <dgm:pt modelId="{1297074A-F5DE-4EC8-9F3A-F1FBBA08408F}" type="pres">
      <dgm:prSet presAssocID="{224C2F13-57FF-40DE-8321-714F1B7C97BF}" presName="rootComposite" presStyleCnt="0"/>
      <dgm:spPr/>
    </dgm:pt>
    <dgm:pt modelId="{5E57037F-1E23-4025-9A21-1B3DC50C3B95}" type="pres">
      <dgm:prSet presAssocID="{224C2F13-57FF-40DE-8321-714F1B7C97BF}" presName="rootText" presStyleLbl="node2" presStyleIdx="1" presStyleCnt="6">
        <dgm:presLayoutVars>
          <dgm:chPref val="3"/>
        </dgm:presLayoutVars>
      </dgm:prSet>
      <dgm:spPr/>
      <dgm:t>
        <a:bodyPr/>
        <a:lstStyle/>
        <a:p>
          <a:endParaRPr lang="en-IN"/>
        </a:p>
      </dgm:t>
    </dgm:pt>
    <dgm:pt modelId="{D4D0DCDE-A843-4638-B3F5-6E8AE587F15E}" type="pres">
      <dgm:prSet presAssocID="{224C2F13-57FF-40DE-8321-714F1B7C97BF}" presName="rootConnector" presStyleLbl="node2" presStyleIdx="1" presStyleCnt="6"/>
      <dgm:spPr/>
    </dgm:pt>
    <dgm:pt modelId="{96AD7F27-B0A4-402A-AF82-E2F6D9FFB775}" type="pres">
      <dgm:prSet presAssocID="{224C2F13-57FF-40DE-8321-714F1B7C97BF}" presName="hierChild4" presStyleCnt="0"/>
      <dgm:spPr/>
    </dgm:pt>
    <dgm:pt modelId="{091BEB43-6E7F-4097-AD2C-C7FB6E655F3A}" type="pres">
      <dgm:prSet presAssocID="{224C2F13-57FF-40DE-8321-714F1B7C97BF}" presName="hierChild5" presStyleCnt="0"/>
      <dgm:spPr/>
    </dgm:pt>
    <dgm:pt modelId="{D9C91276-E440-4372-987B-2D1240792D5E}" type="pres">
      <dgm:prSet presAssocID="{4070ADC7-1799-46CE-ADE6-434856E4006F}" presName="Name37" presStyleLbl="parChTrans1D2" presStyleIdx="2" presStyleCnt="6"/>
      <dgm:spPr/>
    </dgm:pt>
    <dgm:pt modelId="{8BCD8774-91DA-4A9A-B299-A87D354BC84D}" type="pres">
      <dgm:prSet presAssocID="{5153B67D-1A29-4392-A8A8-E48EB31E5349}" presName="hierRoot2" presStyleCnt="0">
        <dgm:presLayoutVars>
          <dgm:hierBranch val="init"/>
        </dgm:presLayoutVars>
      </dgm:prSet>
      <dgm:spPr/>
    </dgm:pt>
    <dgm:pt modelId="{7D8CBD9E-D859-424B-82DE-E269985F65AC}" type="pres">
      <dgm:prSet presAssocID="{5153B67D-1A29-4392-A8A8-E48EB31E5349}" presName="rootComposite" presStyleCnt="0"/>
      <dgm:spPr/>
    </dgm:pt>
    <dgm:pt modelId="{FE45CD00-F6A1-4438-AB02-0C6B80E67BF5}" type="pres">
      <dgm:prSet presAssocID="{5153B67D-1A29-4392-A8A8-E48EB31E5349}" presName="rootText" presStyleLbl="node2" presStyleIdx="2" presStyleCnt="6">
        <dgm:presLayoutVars>
          <dgm:chPref val="3"/>
        </dgm:presLayoutVars>
      </dgm:prSet>
      <dgm:spPr/>
    </dgm:pt>
    <dgm:pt modelId="{F855CF03-C2F6-456F-86B5-B7E2870BE9C5}" type="pres">
      <dgm:prSet presAssocID="{5153B67D-1A29-4392-A8A8-E48EB31E5349}" presName="rootConnector" presStyleLbl="node2" presStyleIdx="2" presStyleCnt="6"/>
      <dgm:spPr/>
    </dgm:pt>
    <dgm:pt modelId="{FF0FFA84-2ABA-44C8-A156-28F58CF521A9}" type="pres">
      <dgm:prSet presAssocID="{5153B67D-1A29-4392-A8A8-E48EB31E5349}" presName="hierChild4" presStyleCnt="0"/>
      <dgm:spPr/>
    </dgm:pt>
    <dgm:pt modelId="{C1AC183A-14AE-4469-8A68-E2A7E30A3961}" type="pres">
      <dgm:prSet presAssocID="{5153B67D-1A29-4392-A8A8-E48EB31E5349}" presName="hierChild5" presStyleCnt="0"/>
      <dgm:spPr/>
    </dgm:pt>
    <dgm:pt modelId="{5BA8DE36-C649-4FD7-9140-9414273C4914}" type="pres">
      <dgm:prSet presAssocID="{05699137-C1D8-4B2F-BAB6-AE266BA8936C}" presName="Name37" presStyleLbl="parChTrans1D2" presStyleIdx="3" presStyleCnt="6"/>
      <dgm:spPr/>
    </dgm:pt>
    <dgm:pt modelId="{27AC2815-EF17-48AF-957C-D98ACB936622}" type="pres">
      <dgm:prSet presAssocID="{E88FED16-6FA1-44D1-AF72-A3756677EF88}" presName="hierRoot2" presStyleCnt="0">
        <dgm:presLayoutVars>
          <dgm:hierBranch val="init"/>
        </dgm:presLayoutVars>
      </dgm:prSet>
      <dgm:spPr/>
    </dgm:pt>
    <dgm:pt modelId="{20003F54-234F-4F19-9651-37F751FA241A}" type="pres">
      <dgm:prSet presAssocID="{E88FED16-6FA1-44D1-AF72-A3756677EF88}" presName="rootComposite" presStyleCnt="0"/>
      <dgm:spPr/>
    </dgm:pt>
    <dgm:pt modelId="{59F9D3B5-1F57-4C6F-A0B0-B47387C77475}" type="pres">
      <dgm:prSet presAssocID="{E88FED16-6FA1-44D1-AF72-A3756677EF88}" presName="rootText" presStyleLbl="node2" presStyleIdx="3" presStyleCnt="6">
        <dgm:presLayoutVars>
          <dgm:chPref val="3"/>
        </dgm:presLayoutVars>
      </dgm:prSet>
      <dgm:spPr/>
      <dgm:t>
        <a:bodyPr/>
        <a:lstStyle/>
        <a:p>
          <a:endParaRPr lang="en-IN"/>
        </a:p>
      </dgm:t>
    </dgm:pt>
    <dgm:pt modelId="{2255BC3C-6A40-4A73-A3BE-ED4510D49BA9}" type="pres">
      <dgm:prSet presAssocID="{E88FED16-6FA1-44D1-AF72-A3756677EF88}" presName="rootConnector" presStyleLbl="node2" presStyleIdx="3" presStyleCnt="6"/>
      <dgm:spPr/>
    </dgm:pt>
    <dgm:pt modelId="{F71E37FE-CE3C-4C9E-A388-612237B0A652}" type="pres">
      <dgm:prSet presAssocID="{E88FED16-6FA1-44D1-AF72-A3756677EF88}" presName="hierChild4" presStyleCnt="0"/>
      <dgm:spPr/>
    </dgm:pt>
    <dgm:pt modelId="{76ED0AFC-F273-413F-99A4-2AE9A39A1B1A}" type="pres">
      <dgm:prSet presAssocID="{E88FED16-6FA1-44D1-AF72-A3756677EF88}" presName="hierChild5" presStyleCnt="0"/>
      <dgm:spPr/>
    </dgm:pt>
    <dgm:pt modelId="{21625903-237B-47EE-B2A2-85E250553B5A}" type="pres">
      <dgm:prSet presAssocID="{DC91D743-E747-4F82-B3D3-CD7D7848D187}" presName="Name37" presStyleLbl="parChTrans1D2" presStyleIdx="4" presStyleCnt="6"/>
      <dgm:spPr/>
    </dgm:pt>
    <dgm:pt modelId="{170E34E4-DE6B-40DB-A57B-2A551D2529F3}" type="pres">
      <dgm:prSet presAssocID="{BD9E9183-1860-4A92-99BD-39F26BDEF14C}" presName="hierRoot2" presStyleCnt="0">
        <dgm:presLayoutVars>
          <dgm:hierBranch val="init"/>
        </dgm:presLayoutVars>
      </dgm:prSet>
      <dgm:spPr/>
    </dgm:pt>
    <dgm:pt modelId="{925D79DD-4722-4373-BA22-F7C88CAC6FC0}" type="pres">
      <dgm:prSet presAssocID="{BD9E9183-1860-4A92-99BD-39F26BDEF14C}" presName="rootComposite" presStyleCnt="0"/>
      <dgm:spPr/>
    </dgm:pt>
    <dgm:pt modelId="{AC9344DB-2A5B-45CA-A16F-585DB2AFD4CF}" type="pres">
      <dgm:prSet presAssocID="{BD9E9183-1860-4A92-99BD-39F26BDEF14C}" presName="rootText" presStyleLbl="node2" presStyleIdx="4" presStyleCnt="6">
        <dgm:presLayoutVars>
          <dgm:chPref val="3"/>
        </dgm:presLayoutVars>
      </dgm:prSet>
      <dgm:spPr/>
    </dgm:pt>
    <dgm:pt modelId="{1F616F9A-DF22-481F-AAA4-6E7149E29873}" type="pres">
      <dgm:prSet presAssocID="{BD9E9183-1860-4A92-99BD-39F26BDEF14C}" presName="rootConnector" presStyleLbl="node2" presStyleIdx="4" presStyleCnt="6"/>
      <dgm:spPr/>
    </dgm:pt>
    <dgm:pt modelId="{2983B150-6239-4D1A-AD77-6D931620E6DD}" type="pres">
      <dgm:prSet presAssocID="{BD9E9183-1860-4A92-99BD-39F26BDEF14C}" presName="hierChild4" presStyleCnt="0"/>
      <dgm:spPr/>
    </dgm:pt>
    <dgm:pt modelId="{C53287BB-289B-4A6D-9532-7F7EDC7F59EB}" type="pres">
      <dgm:prSet presAssocID="{BD9E9183-1860-4A92-99BD-39F26BDEF14C}" presName="hierChild5" presStyleCnt="0"/>
      <dgm:spPr/>
    </dgm:pt>
    <dgm:pt modelId="{221D5A58-C03D-498C-80CE-8DA535CD9B46}" type="pres">
      <dgm:prSet presAssocID="{4EDDA0B5-C8DA-43FD-9829-AA6D3900AACB}" presName="Name37" presStyleLbl="parChTrans1D2" presStyleIdx="5" presStyleCnt="6"/>
      <dgm:spPr/>
    </dgm:pt>
    <dgm:pt modelId="{1C697FDB-82A2-40C9-A9C6-18B11C0EC8D2}" type="pres">
      <dgm:prSet presAssocID="{606E2939-00B9-4DE3-93F5-633893FE7897}" presName="hierRoot2" presStyleCnt="0">
        <dgm:presLayoutVars>
          <dgm:hierBranch val="init"/>
        </dgm:presLayoutVars>
      </dgm:prSet>
      <dgm:spPr/>
    </dgm:pt>
    <dgm:pt modelId="{31F06D0B-0C95-4314-A7E5-AE9D832BC251}" type="pres">
      <dgm:prSet presAssocID="{606E2939-00B9-4DE3-93F5-633893FE7897}" presName="rootComposite" presStyleCnt="0"/>
      <dgm:spPr/>
    </dgm:pt>
    <dgm:pt modelId="{4427785F-26AB-49FF-8C5F-83FED61726A9}" type="pres">
      <dgm:prSet presAssocID="{606E2939-00B9-4DE3-93F5-633893FE7897}" presName="rootText" presStyleLbl="node2" presStyleIdx="5" presStyleCnt="6">
        <dgm:presLayoutVars>
          <dgm:chPref val="3"/>
        </dgm:presLayoutVars>
      </dgm:prSet>
      <dgm:spPr/>
      <dgm:t>
        <a:bodyPr/>
        <a:lstStyle/>
        <a:p>
          <a:endParaRPr lang="en-IN"/>
        </a:p>
      </dgm:t>
    </dgm:pt>
    <dgm:pt modelId="{756F2152-EAEF-4BC2-B3CB-530A96C1F2E4}" type="pres">
      <dgm:prSet presAssocID="{606E2939-00B9-4DE3-93F5-633893FE7897}" presName="rootConnector" presStyleLbl="node2" presStyleIdx="5" presStyleCnt="6"/>
      <dgm:spPr/>
    </dgm:pt>
    <dgm:pt modelId="{C81F23E0-4FE9-4817-836C-EFF31B3F5B30}" type="pres">
      <dgm:prSet presAssocID="{606E2939-00B9-4DE3-93F5-633893FE7897}" presName="hierChild4" presStyleCnt="0"/>
      <dgm:spPr/>
    </dgm:pt>
    <dgm:pt modelId="{AC1AFE3F-6298-4DAA-8FBF-801B63A7358D}" type="pres">
      <dgm:prSet presAssocID="{606E2939-00B9-4DE3-93F5-633893FE7897}" presName="hierChild5" presStyleCnt="0"/>
      <dgm:spPr/>
    </dgm:pt>
    <dgm:pt modelId="{627E5A50-1FAE-41AB-B410-D7DE273CAD7C}" type="pres">
      <dgm:prSet presAssocID="{6DCA43D0-D22F-424C-A9DB-4FB582C07CAD}" presName="hierChild3" presStyleCnt="0"/>
      <dgm:spPr/>
    </dgm:pt>
  </dgm:ptLst>
  <dgm:cxnLst>
    <dgm:cxn modelId="{B0FF9050-628C-441D-BB90-EFE4B5573ECF}" type="presOf" srcId="{BD9E9183-1860-4A92-99BD-39F26BDEF14C}" destId="{AC9344DB-2A5B-45CA-A16F-585DB2AFD4CF}" srcOrd="0" destOrd="0" presId="urn:microsoft.com/office/officeart/2005/8/layout/orgChart1"/>
    <dgm:cxn modelId="{792F1231-BD6F-4171-BDA9-67FF6671A029}" type="presOf" srcId="{C157AB55-68ED-4880-AC6E-BC68C63B5E1C}" destId="{390E886B-A0B2-4363-BF32-FAE78DF371A1}" srcOrd="0" destOrd="0" presId="urn:microsoft.com/office/officeart/2005/8/layout/orgChart1"/>
    <dgm:cxn modelId="{6A0B7B2E-9299-4708-9735-4F95E258EC69}" type="presOf" srcId="{4070ADC7-1799-46CE-ADE6-434856E4006F}" destId="{D9C91276-E440-4372-987B-2D1240792D5E}" srcOrd="0" destOrd="0" presId="urn:microsoft.com/office/officeart/2005/8/layout/orgChart1"/>
    <dgm:cxn modelId="{C87B068F-D126-4FC3-BF38-4779383904EE}" type="presOf" srcId="{4EDDA0B5-C8DA-43FD-9829-AA6D3900AACB}" destId="{221D5A58-C03D-498C-80CE-8DA535CD9B46}" srcOrd="0" destOrd="0" presId="urn:microsoft.com/office/officeart/2005/8/layout/orgChart1"/>
    <dgm:cxn modelId="{29D19A1A-4488-4EF4-92C3-D70FEE19D8CC}" type="presOf" srcId="{6DCA43D0-D22F-424C-A9DB-4FB582C07CAD}" destId="{74CB8C28-A483-4F53-8C3E-18DDDB4CDE17}" srcOrd="1" destOrd="0" presId="urn:microsoft.com/office/officeart/2005/8/layout/orgChart1"/>
    <dgm:cxn modelId="{13666D74-15AC-4575-A2CC-66D31CB8314B}" type="presOf" srcId="{606E2939-00B9-4DE3-93F5-633893FE7897}" destId="{4427785F-26AB-49FF-8C5F-83FED61726A9}" srcOrd="0" destOrd="0" presId="urn:microsoft.com/office/officeart/2005/8/layout/orgChart1"/>
    <dgm:cxn modelId="{9FA7F2C0-CCD7-441E-B783-C9E5E7A9AFBB}" type="presOf" srcId="{5153B67D-1A29-4392-A8A8-E48EB31E5349}" destId="{F855CF03-C2F6-456F-86B5-B7E2870BE9C5}" srcOrd="1" destOrd="0" presId="urn:microsoft.com/office/officeart/2005/8/layout/orgChart1"/>
    <dgm:cxn modelId="{744E5EFB-B4D5-483B-B5BB-9323C97290A6}" srcId="{6DCA43D0-D22F-424C-A9DB-4FB582C07CAD}" destId="{66CD3D94-9890-42E3-A630-3AE3F07E24EC}" srcOrd="0" destOrd="0" parTransId="{C157AB55-68ED-4880-AC6E-BC68C63B5E1C}" sibTransId="{C629E5EC-5BF5-4259-ABC3-63824288F66A}"/>
    <dgm:cxn modelId="{63C532F2-2DF0-45B2-B54B-27EA97F86928}" type="presOf" srcId="{E88FED16-6FA1-44D1-AF72-A3756677EF88}" destId="{59F9D3B5-1F57-4C6F-A0B0-B47387C77475}" srcOrd="0" destOrd="0" presId="urn:microsoft.com/office/officeart/2005/8/layout/orgChart1"/>
    <dgm:cxn modelId="{1167D0CE-B923-4500-A9D4-394D841DE032}" srcId="{10BEABCA-BA3B-4F43-8417-AA3A75F265D1}" destId="{6DCA43D0-D22F-424C-A9DB-4FB582C07CAD}" srcOrd="0" destOrd="0" parTransId="{84BC243C-D7C7-40E1-8609-4D64E1014140}" sibTransId="{348F893A-22F0-4FD9-B0DF-5459AF8943F3}"/>
    <dgm:cxn modelId="{5AE238EA-3262-4116-B05A-73EE2B4B9780}" type="presOf" srcId="{66CD3D94-9890-42E3-A630-3AE3F07E24EC}" destId="{FECB6FA1-8752-4160-8DA5-3626E6D763CD}" srcOrd="0" destOrd="0" presId="urn:microsoft.com/office/officeart/2005/8/layout/orgChart1"/>
    <dgm:cxn modelId="{F9B579ED-AEC0-4799-AEBB-30FBB7EAFCAA}" type="presOf" srcId="{B2AC1D4F-65E0-4BBA-8831-EE611C0E29F3}" destId="{846652A2-16E8-4C98-88D4-1FDDAB03B468}" srcOrd="0" destOrd="0" presId="urn:microsoft.com/office/officeart/2005/8/layout/orgChart1"/>
    <dgm:cxn modelId="{1AA5D280-798E-4362-A81A-98B760ED540D}" type="presOf" srcId="{E88FED16-6FA1-44D1-AF72-A3756677EF88}" destId="{2255BC3C-6A40-4A73-A3BE-ED4510D49BA9}" srcOrd="1" destOrd="0" presId="urn:microsoft.com/office/officeart/2005/8/layout/orgChart1"/>
    <dgm:cxn modelId="{4E65DB50-9F16-4567-8D0D-30073CF925E5}" srcId="{6DCA43D0-D22F-424C-A9DB-4FB582C07CAD}" destId="{5153B67D-1A29-4392-A8A8-E48EB31E5349}" srcOrd="2" destOrd="0" parTransId="{4070ADC7-1799-46CE-ADE6-434856E4006F}" sibTransId="{732D1991-9815-4C27-9DB0-F84D2B1EF04B}"/>
    <dgm:cxn modelId="{7CA71617-8319-4D85-BC5D-826C7E31D84D}" srcId="{6DCA43D0-D22F-424C-A9DB-4FB582C07CAD}" destId="{BD9E9183-1860-4A92-99BD-39F26BDEF14C}" srcOrd="4" destOrd="0" parTransId="{DC91D743-E747-4F82-B3D3-CD7D7848D187}" sibTransId="{9582349A-B7FD-492B-939D-57612204E98A}"/>
    <dgm:cxn modelId="{FD100C40-9F4D-4C9E-B382-0E7BE1B7908B}" type="presOf" srcId="{66CD3D94-9890-42E3-A630-3AE3F07E24EC}" destId="{59016737-60CB-430D-BAEE-4AF15446F95A}" srcOrd="1" destOrd="0" presId="urn:microsoft.com/office/officeart/2005/8/layout/orgChart1"/>
    <dgm:cxn modelId="{2A977B60-FD6C-4A5F-BAB9-4550EE596A3C}" type="presOf" srcId="{224C2F13-57FF-40DE-8321-714F1B7C97BF}" destId="{D4D0DCDE-A843-4638-B3F5-6E8AE587F15E}" srcOrd="1" destOrd="0" presId="urn:microsoft.com/office/officeart/2005/8/layout/orgChart1"/>
    <dgm:cxn modelId="{1BCD4D0C-40E3-4F87-AA6F-05B009749479}" type="presOf" srcId="{5153B67D-1A29-4392-A8A8-E48EB31E5349}" destId="{FE45CD00-F6A1-4438-AB02-0C6B80E67BF5}" srcOrd="0" destOrd="0" presId="urn:microsoft.com/office/officeart/2005/8/layout/orgChart1"/>
    <dgm:cxn modelId="{B65FD4E3-A2F3-4D8D-88A6-83C7F3BD1DED}" srcId="{6DCA43D0-D22F-424C-A9DB-4FB582C07CAD}" destId="{606E2939-00B9-4DE3-93F5-633893FE7897}" srcOrd="5" destOrd="0" parTransId="{4EDDA0B5-C8DA-43FD-9829-AA6D3900AACB}" sibTransId="{59D54F4F-EB4C-447B-B4EE-3512E7698899}"/>
    <dgm:cxn modelId="{1827EB84-8FFD-4667-B7AA-B974D86C0859}" srcId="{6DCA43D0-D22F-424C-A9DB-4FB582C07CAD}" destId="{E88FED16-6FA1-44D1-AF72-A3756677EF88}" srcOrd="3" destOrd="0" parTransId="{05699137-C1D8-4B2F-BAB6-AE266BA8936C}" sibTransId="{76FA2BBC-620D-4CDC-AE2D-2013B961AED0}"/>
    <dgm:cxn modelId="{14E1E5EE-4CE8-433E-ADFA-E5E78FD6B48F}" type="presOf" srcId="{DC91D743-E747-4F82-B3D3-CD7D7848D187}" destId="{21625903-237B-47EE-B2A2-85E250553B5A}" srcOrd="0" destOrd="0" presId="urn:microsoft.com/office/officeart/2005/8/layout/orgChart1"/>
    <dgm:cxn modelId="{C0444074-A8B9-4296-8DDE-C7CEBCF8AFBF}" type="presOf" srcId="{6DCA43D0-D22F-424C-A9DB-4FB582C07CAD}" destId="{989AB72B-1420-409B-B854-B74567D07DA3}" srcOrd="0" destOrd="0" presId="urn:microsoft.com/office/officeart/2005/8/layout/orgChart1"/>
    <dgm:cxn modelId="{7EE2C5FC-48F6-4F42-BC87-64F0E8678C86}" type="presOf" srcId="{606E2939-00B9-4DE3-93F5-633893FE7897}" destId="{756F2152-EAEF-4BC2-B3CB-530A96C1F2E4}" srcOrd="1" destOrd="0" presId="urn:microsoft.com/office/officeart/2005/8/layout/orgChart1"/>
    <dgm:cxn modelId="{E4004460-11D5-4A90-B44C-DD3399A4461B}" srcId="{6DCA43D0-D22F-424C-A9DB-4FB582C07CAD}" destId="{224C2F13-57FF-40DE-8321-714F1B7C97BF}" srcOrd="1" destOrd="0" parTransId="{B2AC1D4F-65E0-4BBA-8831-EE611C0E29F3}" sibTransId="{068A56A5-E688-46DD-808D-DD0E754E2B1A}"/>
    <dgm:cxn modelId="{DE695475-CE34-408B-993F-B239DC1C8C7E}" type="presOf" srcId="{05699137-C1D8-4B2F-BAB6-AE266BA8936C}" destId="{5BA8DE36-C649-4FD7-9140-9414273C4914}" srcOrd="0" destOrd="0" presId="urn:microsoft.com/office/officeart/2005/8/layout/orgChart1"/>
    <dgm:cxn modelId="{22710FE6-4BB7-46FA-B352-1078E596B750}" type="presOf" srcId="{10BEABCA-BA3B-4F43-8417-AA3A75F265D1}" destId="{65D60E07-4027-43F4-9619-2066B47BEC11}" srcOrd="0" destOrd="0" presId="urn:microsoft.com/office/officeart/2005/8/layout/orgChart1"/>
    <dgm:cxn modelId="{0865469F-30C9-4836-9AA4-44A041EE4F2B}" type="presOf" srcId="{BD9E9183-1860-4A92-99BD-39F26BDEF14C}" destId="{1F616F9A-DF22-481F-AAA4-6E7149E29873}" srcOrd="1" destOrd="0" presId="urn:microsoft.com/office/officeart/2005/8/layout/orgChart1"/>
    <dgm:cxn modelId="{EB9A8151-B510-42EA-8203-F823926A1851}" type="presOf" srcId="{224C2F13-57FF-40DE-8321-714F1B7C97BF}" destId="{5E57037F-1E23-4025-9A21-1B3DC50C3B95}" srcOrd="0" destOrd="0" presId="urn:microsoft.com/office/officeart/2005/8/layout/orgChart1"/>
    <dgm:cxn modelId="{BC5C8762-E378-493C-BEEC-77947135C3AB}" type="presParOf" srcId="{65D60E07-4027-43F4-9619-2066B47BEC11}" destId="{98194002-F727-4810-9C76-684823B91135}" srcOrd="0" destOrd="0" presId="urn:microsoft.com/office/officeart/2005/8/layout/orgChart1"/>
    <dgm:cxn modelId="{AB3A801B-74F6-4CA1-86FF-BBAD0EACF6EF}" type="presParOf" srcId="{98194002-F727-4810-9C76-684823B91135}" destId="{C71CB79C-E252-4085-B044-4FA606890BAC}" srcOrd="0" destOrd="0" presId="urn:microsoft.com/office/officeart/2005/8/layout/orgChart1"/>
    <dgm:cxn modelId="{5AFB998E-B4E8-4C6F-8C11-2AB0B351B4C0}" type="presParOf" srcId="{C71CB79C-E252-4085-B044-4FA606890BAC}" destId="{989AB72B-1420-409B-B854-B74567D07DA3}" srcOrd="0" destOrd="0" presId="urn:microsoft.com/office/officeart/2005/8/layout/orgChart1"/>
    <dgm:cxn modelId="{AF864396-2D6D-4E70-B618-BF1E2682B075}" type="presParOf" srcId="{C71CB79C-E252-4085-B044-4FA606890BAC}" destId="{74CB8C28-A483-4F53-8C3E-18DDDB4CDE17}" srcOrd="1" destOrd="0" presId="urn:microsoft.com/office/officeart/2005/8/layout/orgChart1"/>
    <dgm:cxn modelId="{C5610E32-989B-475C-86D9-9EC5E17B7D2D}" type="presParOf" srcId="{98194002-F727-4810-9C76-684823B91135}" destId="{40F4D5B2-2539-4B72-89AF-F8F94BC83900}" srcOrd="1" destOrd="0" presId="urn:microsoft.com/office/officeart/2005/8/layout/orgChart1"/>
    <dgm:cxn modelId="{0063D746-C3FB-4CF4-8632-12138DE92534}" type="presParOf" srcId="{40F4D5B2-2539-4B72-89AF-F8F94BC83900}" destId="{390E886B-A0B2-4363-BF32-FAE78DF371A1}" srcOrd="0" destOrd="0" presId="urn:microsoft.com/office/officeart/2005/8/layout/orgChart1"/>
    <dgm:cxn modelId="{EF487D26-4F87-4779-B4C1-0DC94E33892D}" type="presParOf" srcId="{40F4D5B2-2539-4B72-89AF-F8F94BC83900}" destId="{ADE1A594-54F8-4CDE-BD5F-EA9C1DECA457}" srcOrd="1" destOrd="0" presId="urn:microsoft.com/office/officeart/2005/8/layout/orgChart1"/>
    <dgm:cxn modelId="{0EB147D7-3A88-486A-99D7-30890F64BBFB}" type="presParOf" srcId="{ADE1A594-54F8-4CDE-BD5F-EA9C1DECA457}" destId="{B190DA9F-4EDA-4C07-AC6F-77C510B53847}" srcOrd="0" destOrd="0" presId="urn:microsoft.com/office/officeart/2005/8/layout/orgChart1"/>
    <dgm:cxn modelId="{2E97E687-85A9-4DC8-91BD-8C1715B47352}" type="presParOf" srcId="{B190DA9F-4EDA-4C07-AC6F-77C510B53847}" destId="{FECB6FA1-8752-4160-8DA5-3626E6D763CD}" srcOrd="0" destOrd="0" presId="urn:microsoft.com/office/officeart/2005/8/layout/orgChart1"/>
    <dgm:cxn modelId="{788522C1-7E1B-4D8D-B163-2F85345007B9}" type="presParOf" srcId="{B190DA9F-4EDA-4C07-AC6F-77C510B53847}" destId="{59016737-60CB-430D-BAEE-4AF15446F95A}" srcOrd="1" destOrd="0" presId="urn:microsoft.com/office/officeart/2005/8/layout/orgChart1"/>
    <dgm:cxn modelId="{15B12DF5-E219-488E-9BC1-63D8C114EF59}" type="presParOf" srcId="{ADE1A594-54F8-4CDE-BD5F-EA9C1DECA457}" destId="{D03E7A51-5221-4CC6-B8BB-4468A05F980F}" srcOrd="1" destOrd="0" presId="urn:microsoft.com/office/officeart/2005/8/layout/orgChart1"/>
    <dgm:cxn modelId="{E7530CB9-FE9D-48DB-A2E9-7C07FC398FEC}" type="presParOf" srcId="{ADE1A594-54F8-4CDE-BD5F-EA9C1DECA457}" destId="{82A5C7A6-BD86-4221-A9AC-9FC76F668FB3}" srcOrd="2" destOrd="0" presId="urn:microsoft.com/office/officeart/2005/8/layout/orgChart1"/>
    <dgm:cxn modelId="{024DA985-7B16-441B-9066-A05B602018F5}" type="presParOf" srcId="{40F4D5B2-2539-4B72-89AF-F8F94BC83900}" destId="{846652A2-16E8-4C98-88D4-1FDDAB03B468}" srcOrd="2" destOrd="0" presId="urn:microsoft.com/office/officeart/2005/8/layout/orgChart1"/>
    <dgm:cxn modelId="{08019DC0-C06E-48D9-8E9A-034A5920ADF9}" type="presParOf" srcId="{40F4D5B2-2539-4B72-89AF-F8F94BC83900}" destId="{17608180-8FD3-4685-A7F9-2277292B1046}" srcOrd="3" destOrd="0" presId="urn:microsoft.com/office/officeart/2005/8/layout/orgChart1"/>
    <dgm:cxn modelId="{2A265912-A5FF-4785-A673-9F7934B0BE50}" type="presParOf" srcId="{17608180-8FD3-4685-A7F9-2277292B1046}" destId="{1297074A-F5DE-4EC8-9F3A-F1FBBA08408F}" srcOrd="0" destOrd="0" presId="urn:microsoft.com/office/officeart/2005/8/layout/orgChart1"/>
    <dgm:cxn modelId="{FB8ABDAA-3F84-4D17-AA77-7507422B8863}" type="presParOf" srcId="{1297074A-F5DE-4EC8-9F3A-F1FBBA08408F}" destId="{5E57037F-1E23-4025-9A21-1B3DC50C3B95}" srcOrd="0" destOrd="0" presId="urn:microsoft.com/office/officeart/2005/8/layout/orgChart1"/>
    <dgm:cxn modelId="{5DE49CC1-0181-46FE-9D44-2CEC39F4F39E}" type="presParOf" srcId="{1297074A-F5DE-4EC8-9F3A-F1FBBA08408F}" destId="{D4D0DCDE-A843-4638-B3F5-6E8AE587F15E}" srcOrd="1" destOrd="0" presId="urn:microsoft.com/office/officeart/2005/8/layout/orgChart1"/>
    <dgm:cxn modelId="{80E8DCFE-3C7F-4B05-A3D3-7B2D8132B086}" type="presParOf" srcId="{17608180-8FD3-4685-A7F9-2277292B1046}" destId="{96AD7F27-B0A4-402A-AF82-E2F6D9FFB775}" srcOrd="1" destOrd="0" presId="urn:microsoft.com/office/officeart/2005/8/layout/orgChart1"/>
    <dgm:cxn modelId="{7AD35CF8-D41A-4691-B935-6E78A27FA17C}" type="presParOf" srcId="{17608180-8FD3-4685-A7F9-2277292B1046}" destId="{091BEB43-6E7F-4097-AD2C-C7FB6E655F3A}" srcOrd="2" destOrd="0" presId="urn:microsoft.com/office/officeart/2005/8/layout/orgChart1"/>
    <dgm:cxn modelId="{DB407F21-D6BF-4632-BED3-307D91D6EBC3}" type="presParOf" srcId="{40F4D5B2-2539-4B72-89AF-F8F94BC83900}" destId="{D9C91276-E440-4372-987B-2D1240792D5E}" srcOrd="4" destOrd="0" presId="urn:microsoft.com/office/officeart/2005/8/layout/orgChart1"/>
    <dgm:cxn modelId="{850AFE05-3524-4275-8204-F745575EB7F3}" type="presParOf" srcId="{40F4D5B2-2539-4B72-89AF-F8F94BC83900}" destId="{8BCD8774-91DA-4A9A-B299-A87D354BC84D}" srcOrd="5" destOrd="0" presId="urn:microsoft.com/office/officeart/2005/8/layout/orgChart1"/>
    <dgm:cxn modelId="{AB5ECD15-F430-4A05-9410-D82D6B3BFCD0}" type="presParOf" srcId="{8BCD8774-91DA-4A9A-B299-A87D354BC84D}" destId="{7D8CBD9E-D859-424B-82DE-E269985F65AC}" srcOrd="0" destOrd="0" presId="urn:microsoft.com/office/officeart/2005/8/layout/orgChart1"/>
    <dgm:cxn modelId="{DAACA2EF-8A69-4B6F-8E9D-EB5D10A09CCF}" type="presParOf" srcId="{7D8CBD9E-D859-424B-82DE-E269985F65AC}" destId="{FE45CD00-F6A1-4438-AB02-0C6B80E67BF5}" srcOrd="0" destOrd="0" presId="urn:microsoft.com/office/officeart/2005/8/layout/orgChart1"/>
    <dgm:cxn modelId="{C3D5FBBB-ED8D-4FB5-9111-F570A5CF7DAA}" type="presParOf" srcId="{7D8CBD9E-D859-424B-82DE-E269985F65AC}" destId="{F855CF03-C2F6-456F-86B5-B7E2870BE9C5}" srcOrd="1" destOrd="0" presId="urn:microsoft.com/office/officeart/2005/8/layout/orgChart1"/>
    <dgm:cxn modelId="{0146191B-AF71-47CC-B24B-F83C267DB2CA}" type="presParOf" srcId="{8BCD8774-91DA-4A9A-B299-A87D354BC84D}" destId="{FF0FFA84-2ABA-44C8-A156-28F58CF521A9}" srcOrd="1" destOrd="0" presId="urn:microsoft.com/office/officeart/2005/8/layout/orgChart1"/>
    <dgm:cxn modelId="{F2103D42-FDF4-40E6-A5A2-49783B16BA4C}" type="presParOf" srcId="{8BCD8774-91DA-4A9A-B299-A87D354BC84D}" destId="{C1AC183A-14AE-4469-8A68-E2A7E30A3961}" srcOrd="2" destOrd="0" presId="urn:microsoft.com/office/officeart/2005/8/layout/orgChart1"/>
    <dgm:cxn modelId="{E231CEE3-E0F0-496D-81D8-52CBA91D680E}" type="presParOf" srcId="{40F4D5B2-2539-4B72-89AF-F8F94BC83900}" destId="{5BA8DE36-C649-4FD7-9140-9414273C4914}" srcOrd="6" destOrd="0" presId="urn:microsoft.com/office/officeart/2005/8/layout/orgChart1"/>
    <dgm:cxn modelId="{C0F85674-BC38-4934-8609-E6E19DF0E05E}" type="presParOf" srcId="{40F4D5B2-2539-4B72-89AF-F8F94BC83900}" destId="{27AC2815-EF17-48AF-957C-D98ACB936622}" srcOrd="7" destOrd="0" presId="urn:microsoft.com/office/officeart/2005/8/layout/orgChart1"/>
    <dgm:cxn modelId="{70CD0054-0DBE-48C1-812E-083E0A41DCA1}" type="presParOf" srcId="{27AC2815-EF17-48AF-957C-D98ACB936622}" destId="{20003F54-234F-4F19-9651-37F751FA241A}" srcOrd="0" destOrd="0" presId="urn:microsoft.com/office/officeart/2005/8/layout/orgChart1"/>
    <dgm:cxn modelId="{3B2F0464-C7A2-43B9-BF10-4C3F075B3171}" type="presParOf" srcId="{20003F54-234F-4F19-9651-37F751FA241A}" destId="{59F9D3B5-1F57-4C6F-A0B0-B47387C77475}" srcOrd="0" destOrd="0" presId="urn:microsoft.com/office/officeart/2005/8/layout/orgChart1"/>
    <dgm:cxn modelId="{855214C9-4A71-40C0-A57E-D703617DF277}" type="presParOf" srcId="{20003F54-234F-4F19-9651-37F751FA241A}" destId="{2255BC3C-6A40-4A73-A3BE-ED4510D49BA9}" srcOrd="1" destOrd="0" presId="urn:microsoft.com/office/officeart/2005/8/layout/orgChart1"/>
    <dgm:cxn modelId="{E24F6D45-5CF6-42DD-9A00-98CC6217BCE4}" type="presParOf" srcId="{27AC2815-EF17-48AF-957C-D98ACB936622}" destId="{F71E37FE-CE3C-4C9E-A388-612237B0A652}" srcOrd="1" destOrd="0" presId="urn:microsoft.com/office/officeart/2005/8/layout/orgChart1"/>
    <dgm:cxn modelId="{02F93C9F-3851-41EC-A259-6DA085722494}" type="presParOf" srcId="{27AC2815-EF17-48AF-957C-D98ACB936622}" destId="{76ED0AFC-F273-413F-99A4-2AE9A39A1B1A}" srcOrd="2" destOrd="0" presId="urn:microsoft.com/office/officeart/2005/8/layout/orgChart1"/>
    <dgm:cxn modelId="{9A34C5F3-FB4C-4558-ADEB-DA0EA12A410C}" type="presParOf" srcId="{40F4D5B2-2539-4B72-89AF-F8F94BC83900}" destId="{21625903-237B-47EE-B2A2-85E250553B5A}" srcOrd="8" destOrd="0" presId="urn:microsoft.com/office/officeart/2005/8/layout/orgChart1"/>
    <dgm:cxn modelId="{B4382F14-9B28-4760-943E-551276B400C5}" type="presParOf" srcId="{40F4D5B2-2539-4B72-89AF-F8F94BC83900}" destId="{170E34E4-DE6B-40DB-A57B-2A551D2529F3}" srcOrd="9" destOrd="0" presId="urn:microsoft.com/office/officeart/2005/8/layout/orgChart1"/>
    <dgm:cxn modelId="{1F9738FA-43C9-4BEE-A814-927C800BD450}" type="presParOf" srcId="{170E34E4-DE6B-40DB-A57B-2A551D2529F3}" destId="{925D79DD-4722-4373-BA22-F7C88CAC6FC0}" srcOrd="0" destOrd="0" presId="urn:microsoft.com/office/officeart/2005/8/layout/orgChart1"/>
    <dgm:cxn modelId="{DAB11EC3-4BC8-424E-A95D-E95420EFAF93}" type="presParOf" srcId="{925D79DD-4722-4373-BA22-F7C88CAC6FC0}" destId="{AC9344DB-2A5B-45CA-A16F-585DB2AFD4CF}" srcOrd="0" destOrd="0" presId="urn:microsoft.com/office/officeart/2005/8/layout/orgChart1"/>
    <dgm:cxn modelId="{1810355D-216F-4397-93FF-88439ED79B03}" type="presParOf" srcId="{925D79DD-4722-4373-BA22-F7C88CAC6FC0}" destId="{1F616F9A-DF22-481F-AAA4-6E7149E29873}" srcOrd="1" destOrd="0" presId="urn:microsoft.com/office/officeart/2005/8/layout/orgChart1"/>
    <dgm:cxn modelId="{F94311F3-584D-42BC-A355-BF0CE7E5FB8F}" type="presParOf" srcId="{170E34E4-DE6B-40DB-A57B-2A551D2529F3}" destId="{2983B150-6239-4D1A-AD77-6D931620E6DD}" srcOrd="1" destOrd="0" presId="urn:microsoft.com/office/officeart/2005/8/layout/orgChart1"/>
    <dgm:cxn modelId="{7CB1DDFF-EFE1-41A5-92E4-026AE5813AD8}" type="presParOf" srcId="{170E34E4-DE6B-40DB-A57B-2A551D2529F3}" destId="{C53287BB-289B-4A6D-9532-7F7EDC7F59EB}" srcOrd="2" destOrd="0" presId="urn:microsoft.com/office/officeart/2005/8/layout/orgChart1"/>
    <dgm:cxn modelId="{0D4F2842-026B-40A3-B265-78E0FD43E21F}" type="presParOf" srcId="{40F4D5B2-2539-4B72-89AF-F8F94BC83900}" destId="{221D5A58-C03D-498C-80CE-8DA535CD9B46}" srcOrd="10" destOrd="0" presId="urn:microsoft.com/office/officeart/2005/8/layout/orgChart1"/>
    <dgm:cxn modelId="{A45183BB-475D-498A-9D08-F4D252F883F2}" type="presParOf" srcId="{40F4D5B2-2539-4B72-89AF-F8F94BC83900}" destId="{1C697FDB-82A2-40C9-A9C6-18B11C0EC8D2}" srcOrd="11" destOrd="0" presId="urn:microsoft.com/office/officeart/2005/8/layout/orgChart1"/>
    <dgm:cxn modelId="{37F5CCE3-0F99-42FC-9CE9-4663B967E057}" type="presParOf" srcId="{1C697FDB-82A2-40C9-A9C6-18B11C0EC8D2}" destId="{31F06D0B-0C95-4314-A7E5-AE9D832BC251}" srcOrd="0" destOrd="0" presId="urn:microsoft.com/office/officeart/2005/8/layout/orgChart1"/>
    <dgm:cxn modelId="{38239AE2-4406-41A2-B5A7-673289970E5D}" type="presParOf" srcId="{31F06D0B-0C95-4314-A7E5-AE9D832BC251}" destId="{4427785F-26AB-49FF-8C5F-83FED61726A9}" srcOrd="0" destOrd="0" presId="urn:microsoft.com/office/officeart/2005/8/layout/orgChart1"/>
    <dgm:cxn modelId="{99024F84-F7E7-44F3-B995-E54102B9A599}" type="presParOf" srcId="{31F06D0B-0C95-4314-A7E5-AE9D832BC251}" destId="{756F2152-EAEF-4BC2-B3CB-530A96C1F2E4}" srcOrd="1" destOrd="0" presId="urn:microsoft.com/office/officeart/2005/8/layout/orgChart1"/>
    <dgm:cxn modelId="{8A6D5F2E-95A9-4601-94B9-8B8B8A896181}" type="presParOf" srcId="{1C697FDB-82A2-40C9-A9C6-18B11C0EC8D2}" destId="{C81F23E0-4FE9-4817-836C-EFF31B3F5B30}" srcOrd="1" destOrd="0" presId="urn:microsoft.com/office/officeart/2005/8/layout/orgChart1"/>
    <dgm:cxn modelId="{D6CC81B0-FAA9-407E-9B78-A9910D782F6B}" type="presParOf" srcId="{1C697FDB-82A2-40C9-A9C6-18B11C0EC8D2}" destId="{AC1AFE3F-6298-4DAA-8FBF-801B63A7358D}" srcOrd="2" destOrd="0" presId="urn:microsoft.com/office/officeart/2005/8/layout/orgChart1"/>
    <dgm:cxn modelId="{0B734810-6A88-4B78-8E34-65200180F352}" type="presParOf" srcId="{98194002-F727-4810-9C76-684823B91135}" destId="{627E5A50-1FAE-41AB-B410-D7DE273CAD7C}"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0DD086-11DF-47B1-A01A-8B4E681056D9}" type="doc">
      <dgm:prSet loTypeId="urn:microsoft.com/office/officeart/2005/8/layout/process1" loCatId="process" qsTypeId="urn:microsoft.com/office/officeart/2005/8/quickstyle/simple1" qsCatId="simple" csTypeId="urn:microsoft.com/office/officeart/2005/8/colors/accent2_2" csCatId="accent2" phldr="1"/>
      <dgm:spPr/>
    </dgm:pt>
    <dgm:pt modelId="{634D1EFC-63AC-4732-95F6-B23A500B08DA}">
      <dgm:prSet phldrT="[Text]" custT="1"/>
      <dgm:spPr>
        <a:noFill/>
      </dgm:spPr>
      <dgm:t>
        <a:bodyPr/>
        <a:lstStyle/>
        <a:p>
          <a:pPr algn="just"/>
          <a:r>
            <a:rPr lang="en-US" sz="2200" dirty="0" smtClean="0">
              <a:latin typeface="Open Sans" charset="0"/>
              <a:ea typeface="Open Sans" charset="0"/>
              <a:cs typeface="Open Sans" charset="0"/>
            </a:rPr>
            <a:t>Generating investment project proposals consistent with the firm's strategic objectives. </a:t>
          </a:r>
          <a:endParaRPr lang="en-IN" sz="2200" dirty="0">
            <a:latin typeface="Open Sans" charset="0"/>
            <a:ea typeface="Open Sans" charset="0"/>
            <a:cs typeface="Open Sans" charset="0"/>
          </a:endParaRPr>
        </a:p>
      </dgm:t>
    </dgm:pt>
    <dgm:pt modelId="{2C9A7952-9B05-4468-94F8-2DAE164DAE81}" type="parTrans" cxnId="{B6CB9270-4B36-4B89-BDD1-449668FCFBB9}">
      <dgm:prSet/>
      <dgm:spPr/>
      <dgm:t>
        <a:bodyPr/>
        <a:lstStyle/>
        <a:p>
          <a:endParaRPr lang="en-IN"/>
        </a:p>
      </dgm:t>
    </dgm:pt>
    <dgm:pt modelId="{26B0954D-DE37-498B-8BDB-0D3D0B901F24}" type="sibTrans" cxnId="{B6CB9270-4B36-4B89-BDD1-449668FCFBB9}">
      <dgm:prSet/>
      <dgm:spPr/>
      <dgm:t>
        <a:bodyPr/>
        <a:lstStyle/>
        <a:p>
          <a:endParaRPr lang="en-IN"/>
        </a:p>
      </dgm:t>
    </dgm:pt>
    <dgm:pt modelId="{CF90197B-F0BA-4E9A-8FF3-83EDF2AE4A4D}">
      <dgm:prSet phldrT="[Text]" custT="1"/>
      <dgm:spPr>
        <a:noFill/>
      </dgm:spPr>
      <dgm:t>
        <a:bodyPr/>
        <a:lstStyle/>
        <a:p>
          <a:r>
            <a:rPr lang="en-US" sz="2200" dirty="0" smtClean="0">
              <a:latin typeface="Open Sans" charset="0"/>
              <a:ea typeface="Open Sans" charset="0"/>
              <a:cs typeface="Open Sans" charset="0"/>
            </a:rPr>
            <a:t>Project analysis or project feasibility study.</a:t>
          </a:r>
          <a:endParaRPr lang="en-IN" sz="2200" dirty="0">
            <a:latin typeface="Open Sans" charset="0"/>
            <a:ea typeface="Open Sans" charset="0"/>
            <a:cs typeface="Open Sans" charset="0"/>
          </a:endParaRPr>
        </a:p>
      </dgm:t>
    </dgm:pt>
    <dgm:pt modelId="{018C05FD-9D2F-4DD7-A25A-5955779E0FED}" type="parTrans" cxnId="{F161AB7A-FD31-4E1E-BF24-2BCD3AB73D7E}">
      <dgm:prSet/>
      <dgm:spPr/>
      <dgm:t>
        <a:bodyPr/>
        <a:lstStyle/>
        <a:p>
          <a:endParaRPr lang="en-IN"/>
        </a:p>
      </dgm:t>
    </dgm:pt>
    <dgm:pt modelId="{A7538DB8-97EB-470B-B14F-1C841FC1A6E4}" type="sibTrans" cxnId="{F161AB7A-FD31-4E1E-BF24-2BCD3AB73D7E}">
      <dgm:prSet/>
      <dgm:spPr/>
      <dgm:t>
        <a:bodyPr/>
        <a:lstStyle/>
        <a:p>
          <a:endParaRPr lang="en-IN"/>
        </a:p>
      </dgm:t>
    </dgm:pt>
    <dgm:pt modelId="{086C0F64-4468-4564-B098-991D66EE3D45}">
      <dgm:prSet phldrT="[Text]" custT="1"/>
      <dgm:spPr>
        <a:noFill/>
      </dgm:spPr>
      <dgm:t>
        <a:bodyPr/>
        <a:lstStyle/>
        <a:p>
          <a:r>
            <a:rPr lang="en-US" sz="2200" dirty="0" smtClean="0">
              <a:latin typeface="Open Sans" charset="0"/>
              <a:ea typeface="Open Sans" charset="0"/>
              <a:cs typeface="Open Sans" charset="0"/>
            </a:rPr>
            <a:t>Evaluating and selecting projects based on a value maximizing acceptance criteria.</a:t>
          </a:r>
          <a:endParaRPr lang="en-IN" sz="2200" dirty="0">
            <a:latin typeface="Open Sans" charset="0"/>
            <a:ea typeface="Open Sans" charset="0"/>
            <a:cs typeface="Open Sans" charset="0"/>
          </a:endParaRPr>
        </a:p>
      </dgm:t>
    </dgm:pt>
    <dgm:pt modelId="{B54805EC-DE39-44DB-AB96-6F76EB807482}" type="parTrans" cxnId="{EA40178D-8DB2-43B6-AD74-62FABF5BAABF}">
      <dgm:prSet/>
      <dgm:spPr/>
      <dgm:t>
        <a:bodyPr/>
        <a:lstStyle/>
        <a:p>
          <a:endParaRPr lang="en-IN"/>
        </a:p>
      </dgm:t>
    </dgm:pt>
    <dgm:pt modelId="{38CB1029-06EE-45A9-86EB-87A905A7CAA5}" type="sibTrans" cxnId="{EA40178D-8DB2-43B6-AD74-62FABF5BAABF}">
      <dgm:prSet/>
      <dgm:spPr/>
      <dgm:t>
        <a:bodyPr/>
        <a:lstStyle/>
        <a:p>
          <a:endParaRPr lang="en-IN"/>
        </a:p>
      </dgm:t>
    </dgm:pt>
    <dgm:pt modelId="{4747DEE4-0F97-4CF7-A3D0-FDCDC855DC0A}">
      <dgm:prSet phldrT="[Text]" custT="1"/>
      <dgm:spPr>
        <a:noFill/>
      </dgm:spPr>
      <dgm:t>
        <a:bodyPr/>
        <a:lstStyle/>
        <a:p>
          <a:r>
            <a:rPr lang="en-IN" sz="2200" dirty="0" smtClean="0">
              <a:latin typeface="Open Sans" charset="0"/>
              <a:ea typeface="Open Sans" charset="0"/>
              <a:cs typeface="Open Sans" charset="0"/>
            </a:rPr>
            <a:t>Project financing</a:t>
          </a:r>
          <a:endParaRPr lang="en-IN" sz="2200" dirty="0">
            <a:latin typeface="Open Sans" charset="0"/>
            <a:ea typeface="Open Sans" charset="0"/>
            <a:cs typeface="Open Sans" charset="0"/>
          </a:endParaRPr>
        </a:p>
      </dgm:t>
    </dgm:pt>
    <dgm:pt modelId="{53DCBC89-DBF8-44D2-B26D-2E98497B1CA0}" type="parTrans" cxnId="{381F84DE-71E4-4C0D-B25B-9EB2E4379267}">
      <dgm:prSet/>
      <dgm:spPr/>
      <dgm:t>
        <a:bodyPr/>
        <a:lstStyle/>
        <a:p>
          <a:endParaRPr lang="en-IN"/>
        </a:p>
      </dgm:t>
    </dgm:pt>
    <dgm:pt modelId="{C15AAC1A-7165-49D8-B1BD-D464CA3454D6}" type="sibTrans" cxnId="{381F84DE-71E4-4C0D-B25B-9EB2E4379267}">
      <dgm:prSet/>
      <dgm:spPr/>
      <dgm:t>
        <a:bodyPr/>
        <a:lstStyle/>
        <a:p>
          <a:endParaRPr lang="en-IN"/>
        </a:p>
      </dgm:t>
    </dgm:pt>
    <dgm:pt modelId="{3EC13D5E-AB97-45B5-9492-65FA053CCA64}">
      <dgm:prSet phldrT="[Text]" custT="1"/>
      <dgm:spPr>
        <a:noFill/>
      </dgm:spPr>
      <dgm:t>
        <a:bodyPr/>
        <a:lstStyle/>
        <a:p>
          <a:r>
            <a:rPr lang="en-IN" sz="2200" dirty="0" smtClean="0">
              <a:latin typeface="Open Sans" charset="0"/>
              <a:ea typeface="Open Sans" charset="0"/>
              <a:cs typeface="Open Sans" charset="0"/>
            </a:rPr>
            <a:t>Implementing investment projects continually</a:t>
          </a:r>
          <a:endParaRPr lang="en-IN" sz="2200" dirty="0">
            <a:latin typeface="Open Sans" charset="0"/>
            <a:ea typeface="Open Sans" charset="0"/>
            <a:cs typeface="Open Sans" charset="0"/>
          </a:endParaRPr>
        </a:p>
      </dgm:t>
    </dgm:pt>
    <dgm:pt modelId="{DB376366-2D0B-4B65-923B-E37B0157E374}" type="parTrans" cxnId="{C35C90D1-E269-4B37-B7AE-C5EB0B8FF7A3}">
      <dgm:prSet/>
      <dgm:spPr/>
      <dgm:t>
        <a:bodyPr/>
        <a:lstStyle/>
        <a:p>
          <a:endParaRPr lang="en-IN"/>
        </a:p>
      </dgm:t>
    </dgm:pt>
    <dgm:pt modelId="{49884B65-7D35-4DC6-B625-B3E6FF95F083}" type="sibTrans" cxnId="{C35C90D1-E269-4B37-B7AE-C5EB0B8FF7A3}">
      <dgm:prSet/>
      <dgm:spPr/>
      <dgm:t>
        <a:bodyPr/>
        <a:lstStyle/>
        <a:p>
          <a:endParaRPr lang="en-IN"/>
        </a:p>
      </dgm:t>
    </dgm:pt>
    <dgm:pt modelId="{197AAB7A-06C2-4C61-84A0-0E17C82F18B5}" type="pres">
      <dgm:prSet presAssocID="{940DD086-11DF-47B1-A01A-8B4E681056D9}" presName="Name0" presStyleCnt="0">
        <dgm:presLayoutVars>
          <dgm:dir/>
          <dgm:resizeHandles val="exact"/>
        </dgm:presLayoutVars>
      </dgm:prSet>
      <dgm:spPr/>
    </dgm:pt>
    <dgm:pt modelId="{45020924-87E2-4F97-BCD7-573DF4B598D0}" type="pres">
      <dgm:prSet presAssocID="{634D1EFC-63AC-4732-95F6-B23A500B08DA}" presName="node" presStyleLbl="node1" presStyleIdx="0" presStyleCnt="5" custScaleX="118662" custLinFactNeighborX="-836" custLinFactNeighborY="3033">
        <dgm:presLayoutVars>
          <dgm:bulletEnabled val="1"/>
        </dgm:presLayoutVars>
      </dgm:prSet>
      <dgm:spPr/>
      <dgm:t>
        <a:bodyPr/>
        <a:lstStyle/>
        <a:p>
          <a:endParaRPr lang="en-IN"/>
        </a:p>
      </dgm:t>
    </dgm:pt>
    <dgm:pt modelId="{5DD2CD00-8580-457B-AF3F-7124BE6ADDFA}" type="pres">
      <dgm:prSet presAssocID="{26B0954D-DE37-498B-8BDB-0D3D0B901F24}" presName="sibTrans" presStyleLbl="sibTrans2D1" presStyleIdx="0" presStyleCnt="4"/>
      <dgm:spPr/>
    </dgm:pt>
    <dgm:pt modelId="{818BEC1E-315C-4616-B84E-9FE6057A4AE8}" type="pres">
      <dgm:prSet presAssocID="{26B0954D-DE37-498B-8BDB-0D3D0B901F24}" presName="connectorText" presStyleLbl="sibTrans2D1" presStyleIdx="0" presStyleCnt="4"/>
      <dgm:spPr/>
    </dgm:pt>
    <dgm:pt modelId="{806E6434-9AD4-4E4F-819C-C13688FB559B}" type="pres">
      <dgm:prSet presAssocID="{CF90197B-F0BA-4E9A-8FF3-83EDF2AE4A4D}" presName="node" presStyleLbl="node1" presStyleIdx="1" presStyleCnt="5" custScaleX="88722">
        <dgm:presLayoutVars>
          <dgm:bulletEnabled val="1"/>
        </dgm:presLayoutVars>
      </dgm:prSet>
      <dgm:spPr/>
      <dgm:t>
        <a:bodyPr/>
        <a:lstStyle/>
        <a:p>
          <a:endParaRPr lang="en-IN"/>
        </a:p>
      </dgm:t>
    </dgm:pt>
    <dgm:pt modelId="{9F056869-2A7C-47C4-B936-B9D0AD63C947}" type="pres">
      <dgm:prSet presAssocID="{A7538DB8-97EB-470B-B14F-1C841FC1A6E4}" presName="sibTrans" presStyleLbl="sibTrans2D1" presStyleIdx="1" presStyleCnt="4"/>
      <dgm:spPr/>
    </dgm:pt>
    <dgm:pt modelId="{217D6E19-5CB8-4324-8234-F66926674D9D}" type="pres">
      <dgm:prSet presAssocID="{A7538DB8-97EB-470B-B14F-1C841FC1A6E4}" presName="connectorText" presStyleLbl="sibTrans2D1" presStyleIdx="1" presStyleCnt="4"/>
      <dgm:spPr/>
    </dgm:pt>
    <dgm:pt modelId="{ED6D2AD2-9FB5-457E-8840-B88FDC39E1EA}" type="pres">
      <dgm:prSet presAssocID="{086C0F64-4468-4564-B098-991D66EE3D45}" presName="node" presStyleLbl="node1" presStyleIdx="2" presStyleCnt="5">
        <dgm:presLayoutVars>
          <dgm:bulletEnabled val="1"/>
        </dgm:presLayoutVars>
      </dgm:prSet>
      <dgm:spPr/>
      <dgm:t>
        <a:bodyPr/>
        <a:lstStyle/>
        <a:p>
          <a:endParaRPr lang="en-IN"/>
        </a:p>
      </dgm:t>
    </dgm:pt>
    <dgm:pt modelId="{485F321E-7533-40F8-BAF4-4F69DAD74667}" type="pres">
      <dgm:prSet presAssocID="{38CB1029-06EE-45A9-86EB-87A905A7CAA5}" presName="sibTrans" presStyleLbl="sibTrans2D1" presStyleIdx="2" presStyleCnt="4"/>
      <dgm:spPr/>
    </dgm:pt>
    <dgm:pt modelId="{F513F0C9-8607-46A3-814B-5389771B16BF}" type="pres">
      <dgm:prSet presAssocID="{38CB1029-06EE-45A9-86EB-87A905A7CAA5}" presName="connectorText" presStyleLbl="sibTrans2D1" presStyleIdx="2" presStyleCnt="4"/>
      <dgm:spPr/>
    </dgm:pt>
    <dgm:pt modelId="{E5C21560-2201-4EBC-A6C2-3E9657F49A65}" type="pres">
      <dgm:prSet presAssocID="{4747DEE4-0F97-4CF7-A3D0-FDCDC855DC0A}" presName="node" presStyleLbl="node1" presStyleIdx="3" presStyleCnt="5" custScaleX="56215" custScaleY="60183">
        <dgm:presLayoutVars>
          <dgm:bulletEnabled val="1"/>
        </dgm:presLayoutVars>
      </dgm:prSet>
      <dgm:spPr/>
      <dgm:t>
        <a:bodyPr/>
        <a:lstStyle/>
        <a:p>
          <a:endParaRPr lang="en-IN"/>
        </a:p>
      </dgm:t>
    </dgm:pt>
    <dgm:pt modelId="{8CC9EBB8-6CA2-4192-AFA4-FAC1753B279A}" type="pres">
      <dgm:prSet presAssocID="{C15AAC1A-7165-49D8-B1BD-D464CA3454D6}" presName="sibTrans" presStyleLbl="sibTrans2D1" presStyleIdx="3" presStyleCnt="4"/>
      <dgm:spPr/>
    </dgm:pt>
    <dgm:pt modelId="{54473E39-B5AE-4AD3-B1FB-7441B289F4B7}" type="pres">
      <dgm:prSet presAssocID="{C15AAC1A-7165-49D8-B1BD-D464CA3454D6}" presName="connectorText" presStyleLbl="sibTrans2D1" presStyleIdx="3" presStyleCnt="4"/>
      <dgm:spPr/>
    </dgm:pt>
    <dgm:pt modelId="{BE5C7F9B-76BA-4B99-9502-D3F456F72469}" type="pres">
      <dgm:prSet presAssocID="{3EC13D5E-AB97-45B5-9492-65FA053CCA64}" presName="node" presStyleLbl="node1" presStyleIdx="4" presStyleCnt="5" custScaleX="75701">
        <dgm:presLayoutVars>
          <dgm:bulletEnabled val="1"/>
        </dgm:presLayoutVars>
      </dgm:prSet>
      <dgm:spPr/>
      <dgm:t>
        <a:bodyPr/>
        <a:lstStyle/>
        <a:p>
          <a:endParaRPr lang="en-IN"/>
        </a:p>
      </dgm:t>
    </dgm:pt>
  </dgm:ptLst>
  <dgm:cxnLst>
    <dgm:cxn modelId="{9A251330-48EB-4CDF-A2B4-AA0DFDA978E5}" type="presOf" srcId="{A7538DB8-97EB-470B-B14F-1C841FC1A6E4}" destId="{9F056869-2A7C-47C4-B936-B9D0AD63C947}" srcOrd="0" destOrd="0" presId="urn:microsoft.com/office/officeart/2005/8/layout/process1"/>
    <dgm:cxn modelId="{A4AF1A6B-F1E2-4C75-8878-6B043E292667}" type="presOf" srcId="{A7538DB8-97EB-470B-B14F-1C841FC1A6E4}" destId="{217D6E19-5CB8-4324-8234-F66926674D9D}" srcOrd="1" destOrd="0" presId="urn:microsoft.com/office/officeart/2005/8/layout/process1"/>
    <dgm:cxn modelId="{F161AB7A-FD31-4E1E-BF24-2BCD3AB73D7E}" srcId="{940DD086-11DF-47B1-A01A-8B4E681056D9}" destId="{CF90197B-F0BA-4E9A-8FF3-83EDF2AE4A4D}" srcOrd="1" destOrd="0" parTransId="{018C05FD-9D2F-4DD7-A25A-5955779E0FED}" sibTransId="{A7538DB8-97EB-470B-B14F-1C841FC1A6E4}"/>
    <dgm:cxn modelId="{59D20BF4-BED6-4021-8F99-B69AFBC715A7}" type="presOf" srcId="{3EC13D5E-AB97-45B5-9492-65FA053CCA64}" destId="{BE5C7F9B-76BA-4B99-9502-D3F456F72469}" srcOrd="0" destOrd="0" presId="urn:microsoft.com/office/officeart/2005/8/layout/process1"/>
    <dgm:cxn modelId="{4285EDB0-0EF4-46B6-8020-3BF5229C03B7}" type="presOf" srcId="{940DD086-11DF-47B1-A01A-8B4E681056D9}" destId="{197AAB7A-06C2-4C61-84A0-0E17C82F18B5}" srcOrd="0" destOrd="0" presId="urn:microsoft.com/office/officeart/2005/8/layout/process1"/>
    <dgm:cxn modelId="{A5CECA5C-0A91-49F5-9CF5-43773A60B293}" type="presOf" srcId="{38CB1029-06EE-45A9-86EB-87A905A7CAA5}" destId="{485F321E-7533-40F8-BAF4-4F69DAD74667}" srcOrd="0" destOrd="0" presId="urn:microsoft.com/office/officeart/2005/8/layout/process1"/>
    <dgm:cxn modelId="{2BB10500-F510-4E05-86E4-4470DD5E5172}" type="presOf" srcId="{26B0954D-DE37-498B-8BDB-0D3D0B901F24}" destId="{5DD2CD00-8580-457B-AF3F-7124BE6ADDFA}" srcOrd="0" destOrd="0" presId="urn:microsoft.com/office/officeart/2005/8/layout/process1"/>
    <dgm:cxn modelId="{485CAE09-FFEE-4FBF-B36A-E9E7AD86D238}" type="presOf" srcId="{38CB1029-06EE-45A9-86EB-87A905A7CAA5}" destId="{F513F0C9-8607-46A3-814B-5389771B16BF}" srcOrd="1" destOrd="0" presId="urn:microsoft.com/office/officeart/2005/8/layout/process1"/>
    <dgm:cxn modelId="{C35C90D1-E269-4B37-B7AE-C5EB0B8FF7A3}" srcId="{940DD086-11DF-47B1-A01A-8B4E681056D9}" destId="{3EC13D5E-AB97-45B5-9492-65FA053CCA64}" srcOrd="4" destOrd="0" parTransId="{DB376366-2D0B-4B65-923B-E37B0157E374}" sibTransId="{49884B65-7D35-4DC6-B625-B3E6FF95F083}"/>
    <dgm:cxn modelId="{AC5AAF8B-51C8-4110-8091-DC45DCA494AA}" type="presOf" srcId="{C15AAC1A-7165-49D8-B1BD-D464CA3454D6}" destId="{54473E39-B5AE-4AD3-B1FB-7441B289F4B7}" srcOrd="1" destOrd="0" presId="urn:microsoft.com/office/officeart/2005/8/layout/process1"/>
    <dgm:cxn modelId="{54C965DC-E9AB-47BF-803C-40C605B8AEC3}" type="presOf" srcId="{CF90197B-F0BA-4E9A-8FF3-83EDF2AE4A4D}" destId="{806E6434-9AD4-4E4F-819C-C13688FB559B}" srcOrd="0" destOrd="0" presId="urn:microsoft.com/office/officeart/2005/8/layout/process1"/>
    <dgm:cxn modelId="{E8E6D65F-A572-4C7F-87E4-5F9D035637DA}" type="presOf" srcId="{4747DEE4-0F97-4CF7-A3D0-FDCDC855DC0A}" destId="{E5C21560-2201-4EBC-A6C2-3E9657F49A65}" srcOrd="0" destOrd="0" presId="urn:microsoft.com/office/officeart/2005/8/layout/process1"/>
    <dgm:cxn modelId="{381F84DE-71E4-4C0D-B25B-9EB2E4379267}" srcId="{940DD086-11DF-47B1-A01A-8B4E681056D9}" destId="{4747DEE4-0F97-4CF7-A3D0-FDCDC855DC0A}" srcOrd="3" destOrd="0" parTransId="{53DCBC89-DBF8-44D2-B26D-2E98497B1CA0}" sibTransId="{C15AAC1A-7165-49D8-B1BD-D464CA3454D6}"/>
    <dgm:cxn modelId="{E3F8DE81-FA5B-4CC6-BCD8-623776760A66}" type="presOf" srcId="{086C0F64-4468-4564-B098-991D66EE3D45}" destId="{ED6D2AD2-9FB5-457E-8840-B88FDC39E1EA}" srcOrd="0" destOrd="0" presId="urn:microsoft.com/office/officeart/2005/8/layout/process1"/>
    <dgm:cxn modelId="{0C046381-8806-43F0-AA8E-0B40C83C4E88}" type="presOf" srcId="{26B0954D-DE37-498B-8BDB-0D3D0B901F24}" destId="{818BEC1E-315C-4616-B84E-9FE6057A4AE8}" srcOrd="1" destOrd="0" presId="urn:microsoft.com/office/officeart/2005/8/layout/process1"/>
    <dgm:cxn modelId="{CC6EC3E8-31BA-4CB1-A028-E4E745340129}" type="presOf" srcId="{634D1EFC-63AC-4732-95F6-B23A500B08DA}" destId="{45020924-87E2-4F97-BCD7-573DF4B598D0}" srcOrd="0" destOrd="0" presId="urn:microsoft.com/office/officeart/2005/8/layout/process1"/>
    <dgm:cxn modelId="{EA40178D-8DB2-43B6-AD74-62FABF5BAABF}" srcId="{940DD086-11DF-47B1-A01A-8B4E681056D9}" destId="{086C0F64-4468-4564-B098-991D66EE3D45}" srcOrd="2" destOrd="0" parTransId="{B54805EC-DE39-44DB-AB96-6F76EB807482}" sibTransId="{38CB1029-06EE-45A9-86EB-87A905A7CAA5}"/>
    <dgm:cxn modelId="{715007F0-4484-4737-AE21-89C24B5C714C}" type="presOf" srcId="{C15AAC1A-7165-49D8-B1BD-D464CA3454D6}" destId="{8CC9EBB8-6CA2-4192-AFA4-FAC1753B279A}" srcOrd="0" destOrd="0" presId="urn:microsoft.com/office/officeart/2005/8/layout/process1"/>
    <dgm:cxn modelId="{B6CB9270-4B36-4B89-BDD1-449668FCFBB9}" srcId="{940DD086-11DF-47B1-A01A-8B4E681056D9}" destId="{634D1EFC-63AC-4732-95F6-B23A500B08DA}" srcOrd="0" destOrd="0" parTransId="{2C9A7952-9B05-4468-94F8-2DAE164DAE81}" sibTransId="{26B0954D-DE37-498B-8BDB-0D3D0B901F24}"/>
    <dgm:cxn modelId="{C190C5B2-C940-496B-AC7C-6E9008181188}" type="presParOf" srcId="{197AAB7A-06C2-4C61-84A0-0E17C82F18B5}" destId="{45020924-87E2-4F97-BCD7-573DF4B598D0}" srcOrd="0" destOrd="0" presId="urn:microsoft.com/office/officeart/2005/8/layout/process1"/>
    <dgm:cxn modelId="{6555F9EC-A1FD-47E4-90B7-FBED1A7125BE}" type="presParOf" srcId="{197AAB7A-06C2-4C61-84A0-0E17C82F18B5}" destId="{5DD2CD00-8580-457B-AF3F-7124BE6ADDFA}" srcOrd="1" destOrd="0" presId="urn:microsoft.com/office/officeart/2005/8/layout/process1"/>
    <dgm:cxn modelId="{3AF3C407-BDA2-4137-90EF-5D5023A62BD5}" type="presParOf" srcId="{5DD2CD00-8580-457B-AF3F-7124BE6ADDFA}" destId="{818BEC1E-315C-4616-B84E-9FE6057A4AE8}" srcOrd="0" destOrd="0" presId="urn:microsoft.com/office/officeart/2005/8/layout/process1"/>
    <dgm:cxn modelId="{0F803D1A-B22B-48A1-AF1B-3AB82B6299FB}" type="presParOf" srcId="{197AAB7A-06C2-4C61-84A0-0E17C82F18B5}" destId="{806E6434-9AD4-4E4F-819C-C13688FB559B}" srcOrd="2" destOrd="0" presId="urn:microsoft.com/office/officeart/2005/8/layout/process1"/>
    <dgm:cxn modelId="{F09CFD0D-FAB1-44B6-9E90-D6F312A9A2CA}" type="presParOf" srcId="{197AAB7A-06C2-4C61-84A0-0E17C82F18B5}" destId="{9F056869-2A7C-47C4-B936-B9D0AD63C947}" srcOrd="3" destOrd="0" presId="urn:microsoft.com/office/officeart/2005/8/layout/process1"/>
    <dgm:cxn modelId="{C012275B-41E5-4B0C-B215-9E46C74FC452}" type="presParOf" srcId="{9F056869-2A7C-47C4-B936-B9D0AD63C947}" destId="{217D6E19-5CB8-4324-8234-F66926674D9D}" srcOrd="0" destOrd="0" presId="urn:microsoft.com/office/officeart/2005/8/layout/process1"/>
    <dgm:cxn modelId="{BE923A63-126C-4D4A-A1F1-F7795D5AD222}" type="presParOf" srcId="{197AAB7A-06C2-4C61-84A0-0E17C82F18B5}" destId="{ED6D2AD2-9FB5-457E-8840-B88FDC39E1EA}" srcOrd="4" destOrd="0" presId="urn:microsoft.com/office/officeart/2005/8/layout/process1"/>
    <dgm:cxn modelId="{164E40B7-7ED9-4995-90A7-A9B15AAF49BB}" type="presParOf" srcId="{197AAB7A-06C2-4C61-84A0-0E17C82F18B5}" destId="{485F321E-7533-40F8-BAF4-4F69DAD74667}" srcOrd="5" destOrd="0" presId="urn:microsoft.com/office/officeart/2005/8/layout/process1"/>
    <dgm:cxn modelId="{0B1E7B7C-FA15-42CE-8F34-9A415CE79C3D}" type="presParOf" srcId="{485F321E-7533-40F8-BAF4-4F69DAD74667}" destId="{F513F0C9-8607-46A3-814B-5389771B16BF}" srcOrd="0" destOrd="0" presId="urn:microsoft.com/office/officeart/2005/8/layout/process1"/>
    <dgm:cxn modelId="{FC5A8EFE-E79C-43C8-AC5E-89BE4E67561C}" type="presParOf" srcId="{197AAB7A-06C2-4C61-84A0-0E17C82F18B5}" destId="{E5C21560-2201-4EBC-A6C2-3E9657F49A65}" srcOrd="6" destOrd="0" presId="urn:microsoft.com/office/officeart/2005/8/layout/process1"/>
    <dgm:cxn modelId="{47BE0110-E11B-4D82-A160-C213FAF10CBD}" type="presParOf" srcId="{197AAB7A-06C2-4C61-84A0-0E17C82F18B5}" destId="{8CC9EBB8-6CA2-4192-AFA4-FAC1753B279A}" srcOrd="7" destOrd="0" presId="urn:microsoft.com/office/officeart/2005/8/layout/process1"/>
    <dgm:cxn modelId="{A4261862-4DA3-4F36-935C-9EE3201B37A5}" type="presParOf" srcId="{8CC9EBB8-6CA2-4192-AFA4-FAC1753B279A}" destId="{54473E39-B5AE-4AD3-B1FB-7441B289F4B7}" srcOrd="0" destOrd="0" presId="urn:microsoft.com/office/officeart/2005/8/layout/process1"/>
    <dgm:cxn modelId="{443CDAFD-BD59-4185-B620-511379573326}" type="presParOf" srcId="{197AAB7A-06C2-4C61-84A0-0E17C82F18B5}" destId="{BE5C7F9B-76BA-4B99-9502-D3F456F7246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3ED93A-DC38-497E-9658-AB26EF2A5778}"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IN"/>
        </a:p>
      </dgm:t>
    </dgm:pt>
    <dgm:pt modelId="{BCAE0DBE-1FE3-42ED-8D4E-F499EA0D8EE0}">
      <dgm:prSet phldrT="[Text]" custT="1"/>
      <dgm:spPr>
        <a:noFill/>
      </dgm:spPr>
      <dgm:t>
        <a:bodyPr/>
        <a:lstStyle/>
        <a:p>
          <a:r>
            <a:rPr lang="en-IN" sz="3200" dirty="0" smtClean="0">
              <a:latin typeface="Open Sans" charset="0"/>
              <a:ea typeface="Open Sans" charset="0"/>
              <a:cs typeface="Open Sans" charset="0"/>
            </a:rPr>
            <a:t>Market Analysis</a:t>
          </a:r>
          <a:endParaRPr lang="en-IN" sz="3200" dirty="0">
            <a:latin typeface="Open Sans" charset="0"/>
            <a:ea typeface="Open Sans" charset="0"/>
            <a:cs typeface="Open Sans" charset="0"/>
          </a:endParaRPr>
        </a:p>
      </dgm:t>
    </dgm:pt>
    <dgm:pt modelId="{9E87C866-8764-4E11-80FA-4D66456C33D6}" type="parTrans" cxnId="{115CCAD6-7688-4D64-BE77-C8BECDB8ECD3}">
      <dgm:prSet/>
      <dgm:spPr/>
      <dgm:t>
        <a:bodyPr/>
        <a:lstStyle/>
        <a:p>
          <a:endParaRPr lang="en-IN"/>
        </a:p>
      </dgm:t>
    </dgm:pt>
    <dgm:pt modelId="{764520C6-17E8-4848-8841-3D555430DB4C}" type="sibTrans" cxnId="{115CCAD6-7688-4D64-BE77-C8BECDB8ECD3}">
      <dgm:prSet/>
      <dgm:spPr/>
      <dgm:t>
        <a:bodyPr/>
        <a:lstStyle/>
        <a:p>
          <a:endParaRPr lang="en-IN"/>
        </a:p>
      </dgm:t>
    </dgm:pt>
    <dgm:pt modelId="{D3B1C17E-F749-4855-8E7A-B1BC56A85FD4}">
      <dgm:prSet phldrT="[Text]" custT="1"/>
      <dgm:spPr>
        <a:noFill/>
      </dgm:spPr>
      <dgm:t>
        <a:bodyPr/>
        <a:lstStyle/>
        <a:p>
          <a:r>
            <a:rPr lang="en-IN" sz="3200" dirty="0" smtClean="0">
              <a:latin typeface="Open Sans" charset="0"/>
              <a:ea typeface="Open Sans" charset="0"/>
              <a:cs typeface="Open Sans" charset="0"/>
            </a:rPr>
            <a:t>Technical Analysis</a:t>
          </a:r>
          <a:endParaRPr lang="en-IN" sz="3200" dirty="0">
            <a:latin typeface="Open Sans" charset="0"/>
            <a:ea typeface="Open Sans" charset="0"/>
            <a:cs typeface="Open Sans" charset="0"/>
          </a:endParaRPr>
        </a:p>
      </dgm:t>
    </dgm:pt>
    <dgm:pt modelId="{E1B75A79-CFBC-4267-B629-CFF984022C55}" type="parTrans" cxnId="{5FD505E1-8F3F-44BD-9E07-BF2FE71B88FD}">
      <dgm:prSet/>
      <dgm:spPr/>
      <dgm:t>
        <a:bodyPr/>
        <a:lstStyle/>
        <a:p>
          <a:endParaRPr lang="en-IN"/>
        </a:p>
      </dgm:t>
    </dgm:pt>
    <dgm:pt modelId="{2DF58C17-71F6-4D50-BE77-28EE3849547C}" type="sibTrans" cxnId="{5FD505E1-8F3F-44BD-9E07-BF2FE71B88FD}">
      <dgm:prSet/>
      <dgm:spPr/>
      <dgm:t>
        <a:bodyPr/>
        <a:lstStyle/>
        <a:p>
          <a:endParaRPr lang="en-IN"/>
        </a:p>
      </dgm:t>
    </dgm:pt>
    <dgm:pt modelId="{6B638D94-4283-44BA-9DED-9C16F1C23613}">
      <dgm:prSet phldrT="[Text]" custT="1"/>
      <dgm:spPr>
        <a:noFill/>
      </dgm:spPr>
      <dgm:t>
        <a:bodyPr/>
        <a:lstStyle/>
        <a:p>
          <a:r>
            <a:rPr lang="en-IN" sz="3200" dirty="0" smtClean="0">
              <a:latin typeface="Open Sans" charset="0"/>
              <a:ea typeface="Open Sans" charset="0"/>
              <a:cs typeface="Open Sans" charset="0"/>
            </a:rPr>
            <a:t>Financial Analysis</a:t>
          </a:r>
          <a:endParaRPr lang="en-IN" sz="3200" dirty="0">
            <a:latin typeface="Open Sans" charset="0"/>
            <a:ea typeface="Open Sans" charset="0"/>
            <a:cs typeface="Open Sans" charset="0"/>
          </a:endParaRPr>
        </a:p>
      </dgm:t>
    </dgm:pt>
    <dgm:pt modelId="{B893FBFF-6240-46DC-8631-C9A5820BBFB7}" type="parTrans" cxnId="{170437D6-D422-489B-9737-59BAD3478346}">
      <dgm:prSet/>
      <dgm:spPr/>
      <dgm:t>
        <a:bodyPr/>
        <a:lstStyle/>
        <a:p>
          <a:endParaRPr lang="en-IN"/>
        </a:p>
      </dgm:t>
    </dgm:pt>
    <dgm:pt modelId="{600D9C0C-839E-4F96-BAC3-F9D52F0AC473}" type="sibTrans" cxnId="{170437D6-D422-489B-9737-59BAD3478346}">
      <dgm:prSet/>
      <dgm:spPr/>
      <dgm:t>
        <a:bodyPr/>
        <a:lstStyle/>
        <a:p>
          <a:endParaRPr lang="en-IN"/>
        </a:p>
      </dgm:t>
    </dgm:pt>
    <dgm:pt modelId="{D69C0567-6D5F-414E-A3E5-6EFF537F9315}">
      <dgm:prSet phldrT="[Text]" custT="1"/>
      <dgm:spPr>
        <a:noFill/>
      </dgm:spPr>
      <dgm:t>
        <a:bodyPr/>
        <a:lstStyle/>
        <a:p>
          <a:r>
            <a:rPr lang="en-IN" sz="3200" dirty="0" smtClean="0">
              <a:latin typeface="Open Sans" charset="0"/>
              <a:ea typeface="Open Sans" charset="0"/>
              <a:cs typeface="Open Sans" charset="0"/>
            </a:rPr>
            <a:t>Economic Analysis</a:t>
          </a:r>
          <a:endParaRPr lang="en-IN" sz="3200" dirty="0">
            <a:latin typeface="Open Sans" charset="0"/>
            <a:ea typeface="Open Sans" charset="0"/>
            <a:cs typeface="Open Sans" charset="0"/>
          </a:endParaRPr>
        </a:p>
      </dgm:t>
    </dgm:pt>
    <dgm:pt modelId="{87FA9854-6778-4F77-88DD-BBAF107F57AD}" type="parTrans" cxnId="{7691F030-4DEE-48BF-996E-722075B24827}">
      <dgm:prSet/>
      <dgm:spPr/>
      <dgm:t>
        <a:bodyPr/>
        <a:lstStyle/>
        <a:p>
          <a:endParaRPr lang="en-IN"/>
        </a:p>
      </dgm:t>
    </dgm:pt>
    <dgm:pt modelId="{ED7F64C1-98D4-4C72-9E68-0BF9452F3184}" type="sibTrans" cxnId="{7691F030-4DEE-48BF-996E-722075B24827}">
      <dgm:prSet/>
      <dgm:spPr/>
      <dgm:t>
        <a:bodyPr/>
        <a:lstStyle/>
        <a:p>
          <a:endParaRPr lang="en-IN"/>
        </a:p>
      </dgm:t>
    </dgm:pt>
    <dgm:pt modelId="{D5739CCF-6751-4EDE-87E3-18500973B46F}">
      <dgm:prSet phldrT="[Text]" custT="1"/>
      <dgm:spPr>
        <a:noFill/>
      </dgm:spPr>
      <dgm:t>
        <a:bodyPr/>
        <a:lstStyle/>
        <a:p>
          <a:r>
            <a:rPr lang="en-IN" sz="3200" dirty="0" smtClean="0">
              <a:latin typeface="Open Sans" charset="0"/>
              <a:ea typeface="Open Sans" charset="0"/>
              <a:cs typeface="Open Sans" charset="0"/>
            </a:rPr>
            <a:t>Ecological Analysis</a:t>
          </a:r>
          <a:endParaRPr lang="en-IN" sz="3200" dirty="0">
            <a:latin typeface="Open Sans" charset="0"/>
            <a:ea typeface="Open Sans" charset="0"/>
            <a:cs typeface="Open Sans" charset="0"/>
          </a:endParaRPr>
        </a:p>
      </dgm:t>
    </dgm:pt>
    <dgm:pt modelId="{0D5B9AA4-25B7-4B7B-99EC-B324F5822D39}" type="parTrans" cxnId="{961892A6-37DB-4002-B9D7-BF6C395FB7AF}">
      <dgm:prSet/>
      <dgm:spPr/>
      <dgm:t>
        <a:bodyPr/>
        <a:lstStyle/>
        <a:p>
          <a:endParaRPr lang="en-IN"/>
        </a:p>
      </dgm:t>
    </dgm:pt>
    <dgm:pt modelId="{64712B7E-26C2-4C6C-904C-3E9A215119FB}" type="sibTrans" cxnId="{961892A6-37DB-4002-B9D7-BF6C395FB7AF}">
      <dgm:prSet/>
      <dgm:spPr/>
      <dgm:t>
        <a:bodyPr/>
        <a:lstStyle/>
        <a:p>
          <a:endParaRPr lang="en-IN"/>
        </a:p>
      </dgm:t>
    </dgm:pt>
    <dgm:pt modelId="{A7C29B67-5FD5-488E-A4CA-722D7A8AA5C6}" type="pres">
      <dgm:prSet presAssocID="{F73ED93A-DC38-497E-9658-AB26EF2A5778}" presName="hierChild1" presStyleCnt="0">
        <dgm:presLayoutVars>
          <dgm:orgChart val="1"/>
          <dgm:chPref val="1"/>
          <dgm:dir/>
          <dgm:animOne val="branch"/>
          <dgm:animLvl val="lvl"/>
          <dgm:resizeHandles/>
        </dgm:presLayoutVars>
      </dgm:prSet>
      <dgm:spPr/>
    </dgm:pt>
    <dgm:pt modelId="{2F04C777-F162-45FD-9967-901B5C7F2E8C}" type="pres">
      <dgm:prSet presAssocID="{BCAE0DBE-1FE3-42ED-8D4E-F499EA0D8EE0}" presName="hierRoot1" presStyleCnt="0">
        <dgm:presLayoutVars>
          <dgm:hierBranch val="init"/>
        </dgm:presLayoutVars>
      </dgm:prSet>
      <dgm:spPr/>
    </dgm:pt>
    <dgm:pt modelId="{8E196537-54E1-4116-8C0A-0E05B793610B}" type="pres">
      <dgm:prSet presAssocID="{BCAE0DBE-1FE3-42ED-8D4E-F499EA0D8EE0}" presName="rootComposite1" presStyleCnt="0"/>
      <dgm:spPr/>
    </dgm:pt>
    <dgm:pt modelId="{3D944B91-A0F3-4AAF-B571-DE50BD1DFC59}" type="pres">
      <dgm:prSet presAssocID="{BCAE0DBE-1FE3-42ED-8D4E-F499EA0D8EE0}" presName="rootText1" presStyleLbl="node0" presStyleIdx="0" presStyleCnt="5">
        <dgm:presLayoutVars>
          <dgm:chPref val="3"/>
        </dgm:presLayoutVars>
      </dgm:prSet>
      <dgm:spPr/>
      <dgm:t>
        <a:bodyPr/>
        <a:lstStyle/>
        <a:p>
          <a:endParaRPr lang="en-IN"/>
        </a:p>
      </dgm:t>
    </dgm:pt>
    <dgm:pt modelId="{50B53C22-E3CA-4330-95AD-4FD8E6F8363B}" type="pres">
      <dgm:prSet presAssocID="{BCAE0DBE-1FE3-42ED-8D4E-F499EA0D8EE0}" presName="rootConnector1" presStyleLbl="node1" presStyleIdx="0" presStyleCnt="0"/>
      <dgm:spPr/>
    </dgm:pt>
    <dgm:pt modelId="{6785A917-6AD9-46A7-8CC6-341B72E30A88}" type="pres">
      <dgm:prSet presAssocID="{BCAE0DBE-1FE3-42ED-8D4E-F499EA0D8EE0}" presName="hierChild2" presStyleCnt="0"/>
      <dgm:spPr/>
    </dgm:pt>
    <dgm:pt modelId="{EC07A666-8FD4-4427-9614-F9FA5B2B2215}" type="pres">
      <dgm:prSet presAssocID="{BCAE0DBE-1FE3-42ED-8D4E-F499EA0D8EE0}" presName="hierChild3" presStyleCnt="0"/>
      <dgm:spPr/>
    </dgm:pt>
    <dgm:pt modelId="{E7121D5A-D3AD-407E-AF02-1C9C288AB1B6}" type="pres">
      <dgm:prSet presAssocID="{D3B1C17E-F749-4855-8E7A-B1BC56A85FD4}" presName="hierRoot1" presStyleCnt="0">
        <dgm:presLayoutVars>
          <dgm:hierBranch val="init"/>
        </dgm:presLayoutVars>
      </dgm:prSet>
      <dgm:spPr/>
    </dgm:pt>
    <dgm:pt modelId="{5D7B254E-D120-4DD6-A617-521DA662B268}" type="pres">
      <dgm:prSet presAssocID="{D3B1C17E-F749-4855-8E7A-B1BC56A85FD4}" presName="rootComposite1" presStyleCnt="0"/>
      <dgm:spPr/>
    </dgm:pt>
    <dgm:pt modelId="{88AB0190-4B44-4215-8D67-CC2D87DF9619}" type="pres">
      <dgm:prSet presAssocID="{D3B1C17E-F749-4855-8E7A-B1BC56A85FD4}" presName="rootText1" presStyleLbl="node0" presStyleIdx="1" presStyleCnt="5">
        <dgm:presLayoutVars>
          <dgm:chPref val="3"/>
        </dgm:presLayoutVars>
      </dgm:prSet>
      <dgm:spPr/>
      <dgm:t>
        <a:bodyPr/>
        <a:lstStyle/>
        <a:p>
          <a:endParaRPr lang="en-IN"/>
        </a:p>
      </dgm:t>
    </dgm:pt>
    <dgm:pt modelId="{655D2B06-114B-4949-A128-45C9CE66C4CD}" type="pres">
      <dgm:prSet presAssocID="{D3B1C17E-F749-4855-8E7A-B1BC56A85FD4}" presName="rootConnector1" presStyleLbl="node1" presStyleIdx="0" presStyleCnt="0"/>
      <dgm:spPr/>
    </dgm:pt>
    <dgm:pt modelId="{D80E7DB9-7C36-4E04-BA2E-A1255009BE52}" type="pres">
      <dgm:prSet presAssocID="{D3B1C17E-F749-4855-8E7A-B1BC56A85FD4}" presName="hierChild2" presStyleCnt="0"/>
      <dgm:spPr/>
    </dgm:pt>
    <dgm:pt modelId="{A66D3A1E-33D3-46FF-9AB8-B6D2B71FC4DA}" type="pres">
      <dgm:prSet presAssocID="{D3B1C17E-F749-4855-8E7A-B1BC56A85FD4}" presName="hierChild3" presStyleCnt="0"/>
      <dgm:spPr/>
    </dgm:pt>
    <dgm:pt modelId="{CB1CCD1B-1073-4B9E-BA8C-AB74DD361B39}" type="pres">
      <dgm:prSet presAssocID="{6B638D94-4283-44BA-9DED-9C16F1C23613}" presName="hierRoot1" presStyleCnt="0">
        <dgm:presLayoutVars>
          <dgm:hierBranch val="init"/>
        </dgm:presLayoutVars>
      </dgm:prSet>
      <dgm:spPr/>
    </dgm:pt>
    <dgm:pt modelId="{90C99ACE-C689-4048-A0FA-CFCE41FF6862}" type="pres">
      <dgm:prSet presAssocID="{6B638D94-4283-44BA-9DED-9C16F1C23613}" presName="rootComposite1" presStyleCnt="0"/>
      <dgm:spPr/>
    </dgm:pt>
    <dgm:pt modelId="{D335AEDF-A821-4796-A865-06CB5827B4F3}" type="pres">
      <dgm:prSet presAssocID="{6B638D94-4283-44BA-9DED-9C16F1C23613}" presName="rootText1" presStyleLbl="node0" presStyleIdx="2" presStyleCnt="5">
        <dgm:presLayoutVars>
          <dgm:chPref val="3"/>
        </dgm:presLayoutVars>
      </dgm:prSet>
      <dgm:spPr/>
      <dgm:t>
        <a:bodyPr/>
        <a:lstStyle/>
        <a:p>
          <a:endParaRPr lang="en-IN"/>
        </a:p>
      </dgm:t>
    </dgm:pt>
    <dgm:pt modelId="{FB5197A8-8E5D-4A47-89DD-1D439316DFDB}" type="pres">
      <dgm:prSet presAssocID="{6B638D94-4283-44BA-9DED-9C16F1C23613}" presName="rootConnector1" presStyleLbl="node1" presStyleIdx="0" presStyleCnt="0"/>
      <dgm:spPr/>
    </dgm:pt>
    <dgm:pt modelId="{1EE1BD45-E7FE-4BC6-A2D8-50F5398A6447}" type="pres">
      <dgm:prSet presAssocID="{6B638D94-4283-44BA-9DED-9C16F1C23613}" presName="hierChild2" presStyleCnt="0"/>
      <dgm:spPr/>
    </dgm:pt>
    <dgm:pt modelId="{8F68FDDE-0F93-4F85-ACC2-D9950D2609C4}" type="pres">
      <dgm:prSet presAssocID="{6B638D94-4283-44BA-9DED-9C16F1C23613}" presName="hierChild3" presStyleCnt="0"/>
      <dgm:spPr/>
    </dgm:pt>
    <dgm:pt modelId="{B6D557FD-2EC4-475C-8E84-6699EFDCA974}" type="pres">
      <dgm:prSet presAssocID="{D69C0567-6D5F-414E-A3E5-6EFF537F9315}" presName="hierRoot1" presStyleCnt="0">
        <dgm:presLayoutVars>
          <dgm:hierBranch val="init"/>
        </dgm:presLayoutVars>
      </dgm:prSet>
      <dgm:spPr/>
    </dgm:pt>
    <dgm:pt modelId="{C34DFA54-0218-4F0A-85C2-A87FDC55CCFB}" type="pres">
      <dgm:prSet presAssocID="{D69C0567-6D5F-414E-A3E5-6EFF537F9315}" presName="rootComposite1" presStyleCnt="0"/>
      <dgm:spPr/>
    </dgm:pt>
    <dgm:pt modelId="{2BB8CB75-C441-4D8C-B51B-055472488E8E}" type="pres">
      <dgm:prSet presAssocID="{D69C0567-6D5F-414E-A3E5-6EFF537F9315}" presName="rootText1" presStyleLbl="node0" presStyleIdx="3" presStyleCnt="5">
        <dgm:presLayoutVars>
          <dgm:chPref val="3"/>
        </dgm:presLayoutVars>
      </dgm:prSet>
      <dgm:spPr/>
      <dgm:t>
        <a:bodyPr/>
        <a:lstStyle/>
        <a:p>
          <a:endParaRPr lang="en-IN"/>
        </a:p>
      </dgm:t>
    </dgm:pt>
    <dgm:pt modelId="{619D8C7D-0C99-4C63-96D0-F94E1506296A}" type="pres">
      <dgm:prSet presAssocID="{D69C0567-6D5F-414E-A3E5-6EFF537F9315}" presName="rootConnector1" presStyleLbl="node1" presStyleIdx="0" presStyleCnt="0"/>
      <dgm:spPr/>
    </dgm:pt>
    <dgm:pt modelId="{05E2F054-9B04-4D1F-AB3A-B66E42D724BB}" type="pres">
      <dgm:prSet presAssocID="{D69C0567-6D5F-414E-A3E5-6EFF537F9315}" presName="hierChild2" presStyleCnt="0"/>
      <dgm:spPr/>
    </dgm:pt>
    <dgm:pt modelId="{8D702A1E-E9AC-46A0-9660-8B425C5A7DB6}" type="pres">
      <dgm:prSet presAssocID="{D69C0567-6D5F-414E-A3E5-6EFF537F9315}" presName="hierChild3" presStyleCnt="0"/>
      <dgm:spPr/>
    </dgm:pt>
    <dgm:pt modelId="{89702677-3FAD-47A7-AA5F-3DF7D6BF671A}" type="pres">
      <dgm:prSet presAssocID="{D5739CCF-6751-4EDE-87E3-18500973B46F}" presName="hierRoot1" presStyleCnt="0">
        <dgm:presLayoutVars>
          <dgm:hierBranch val="init"/>
        </dgm:presLayoutVars>
      </dgm:prSet>
      <dgm:spPr/>
    </dgm:pt>
    <dgm:pt modelId="{BFA2B691-3B96-4BD4-9B39-125EDF85D972}" type="pres">
      <dgm:prSet presAssocID="{D5739CCF-6751-4EDE-87E3-18500973B46F}" presName="rootComposite1" presStyleCnt="0"/>
      <dgm:spPr/>
    </dgm:pt>
    <dgm:pt modelId="{189515C6-019E-4C65-954D-0D892237A3F3}" type="pres">
      <dgm:prSet presAssocID="{D5739CCF-6751-4EDE-87E3-18500973B46F}" presName="rootText1" presStyleLbl="node0" presStyleIdx="4" presStyleCnt="5">
        <dgm:presLayoutVars>
          <dgm:chPref val="3"/>
        </dgm:presLayoutVars>
      </dgm:prSet>
      <dgm:spPr/>
      <dgm:t>
        <a:bodyPr/>
        <a:lstStyle/>
        <a:p>
          <a:endParaRPr lang="en-IN"/>
        </a:p>
      </dgm:t>
    </dgm:pt>
    <dgm:pt modelId="{DC7DCBA0-168B-4D09-8234-581353761C44}" type="pres">
      <dgm:prSet presAssocID="{D5739CCF-6751-4EDE-87E3-18500973B46F}" presName="rootConnector1" presStyleLbl="node1" presStyleIdx="0" presStyleCnt="0"/>
      <dgm:spPr/>
    </dgm:pt>
    <dgm:pt modelId="{2EFB3270-82A3-40CB-8CC8-F5D55CE9359B}" type="pres">
      <dgm:prSet presAssocID="{D5739CCF-6751-4EDE-87E3-18500973B46F}" presName="hierChild2" presStyleCnt="0"/>
      <dgm:spPr/>
    </dgm:pt>
    <dgm:pt modelId="{51988794-1E5C-4807-B5A7-0C0D8A3E285F}" type="pres">
      <dgm:prSet presAssocID="{D5739CCF-6751-4EDE-87E3-18500973B46F}" presName="hierChild3" presStyleCnt="0"/>
      <dgm:spPr/>
    </dgm:pt>
  </dgm:ptLst>
  <dgm:cxnLst>
    <dgm:cxn modelId="{115CCAD6-7688-4D64-BE77-C8BECDB8ECD3}" srcId="{F73ED93A-DC38-497E-9658-AB26EF2A5778}" destId="{BCAE0DBE-1FE3-42ED-8D4E-F499EA0D8EE0}" srcOrd="0" destOrd="0" parTransId="{9E87C866-8764-4E11-80FA-4D66456C33D6}" sibTransId="{764520C6-17E8-4848-8841-3D555430DB4C}"/>
    <dgm:cxn modelId="{4AACC178-B32B-478A-A79F-54AA445C3363}" type="presOf" srcId="{6B638D94-4283-44BA-9DED-9C16F1C23613}" destId="{FB5197A8-8E5D-4A47-89DD-1D439316DFDB}" srcOrd="1" destOrd="0" presId="urn:microsoft.com/office/officeart/2005/8/layout/orgChart1"/>
    <dgm:cxn modelId="{A1D84C81-4655-47AD-813D-07FC06479822}" type="presOf" srcId="{BCAE0DBE-1FE3-42ED-8D4E-F499EA0D8EE0}" destId="{3D944B91-A0F3-4AAF-B571-DE50BD1DFC59}" srcOrd="0" destOrd="0" presId="urn:microsoft.com/office/officeart/2005/8/layout/orgChart1"/>
    <dgm:cxn modelId="{4C2F7BC0-18F3-4DCB-B915-D83694B9A4FF}" type="presOf" srcId="{D3B1C17E-F749-4855-8E7A-B1BC56A85FD4}" destId="{655D2B06-114B-4949-A128-45C9CE66C4CD}" srcOrd="1" destOrd="0" presId="urn:microsoft.com/office/officeart/2005/8/layout/orgChart1"/>
    <dgm:cxn modelId="{36D6DD0A-2C74-4BA9-AD97-04ACAFDC76A9}" type="presOf" srcId="{D5739CCF-6751-4EDE-87E3-18500973B46F}" destId="{DC7DCBA0-168B-4D09-8234-581353761C44}" srcOrd="1" destOrd="0" presId="urn:microsoft.com/office/officeart/2005/8/layout/orgChart1"/>
    <dgm:cxn modelId="{5FD505E1-8F3F-44BD-9E07-BF2FE71B88FD}" srcId="{F73ED93A-DC38-497E-9658-AB26EF2A5778}" destId="{D3B1C17E-F749-4855-8E7A-B1BC56A85FD4}" srcOrd="1" destOrd="0" parTransId="{E1B75A79-CFBC-4267-B629-CFF984022C55}" sibTransId="{2DF58C17-71F6-4D50-BE77-28EE3849547C}"/>
    <dgm:cxn modelId="{961892A6-37DB-4002-B9D7-BF6C395FB7AF}" srcId="{F73ED93A-DC38-497E-9658-AB26EF2A5778}" destId="{D5739CCF-6751-4EDE-87E3-18500973B46F}" srcOrd="4" destOrd="0" parTransId="{0D5B9AA4-25B7-4B7B-99EC-B324F5822D39}" sibTransId="{64712B7E-26C2-4C6C-904C-3E9A215119FB}"/>
    <dgm:cxn modelId="{D7E3AA27-1F09-4277-8174-E865D2BCDC9A}" type="presOf" srcId="{F73ED93A-DC38-497E-9658-AB26EF2A5778}" destId="{A7C29B67-5FD5-488E-A4CA-722D7A8AA5C6}" srcOrd="0" destOrd="0" presId="urn:microsoft.com/office/officeart/2005/8/layout/orgChart1"/>
    <dgm:cxn modelId="{BE2023C8-3FDF-4C83-B77B-CFD1F62EA29C}" type="presOf" srcId="{D69C0567-6D5F-414E-A3E5-6EFF537F9315}" destId="{2BB8CB75-C441-4D8C-B51B-055472488E8E}" srcOrd="0" destOrd="0" presId="urn:microsoft.com/office/officeart/2005/8/layout/orgChart1"/>
    <dgm:cxn modelId="{170437D6-D422-489B-9737-59BAD3478346}" srcId="{F73ED93A-DC38-497E-9658-AB26EF2A5778}" destId="{6B638D94-4283-44BA-9DED-9C16F1C23613}" srcOrd="2" destOrd="0" parTransId="{B893FBFF-6240-46DC-8631-C9A5820BBFB7}" sibTransId="{600D9C0C-839E-4F96-BAC3-F9D52F0AC473}"/>
    <dgm:cxn modelId="{B4B0965F-77EE-45CB-BF87-8F338C2F3E55}" type="presOf" srcId="{6B638D94-4283-44BA-9DED-9C16F1C23613}" destId="{D335AEDF-A821-4796-A865-06CB5827B4F3}" srcOrd="0" destOrd="0" presId="urn:microsoft.com/office/officeart/2005/8/layout/orgChart1"/>
    <dgm:cxn modelId="{FAF488B8-7553-4EC2-B235-484F0E643A06}" type="presOf" srcId="{BCAE0DBE-1FE3-42ED-8D4E-F499EA0D8EE0}" destId="{50B53C22-E3CA-4330-95AD-4FD8E6F8363B}" srcOrd="1" destOrd="0" presId="urn:microsoft.com/office/officeart/2005/8/layout/orgChart1"/>
    <dgm:cxn modelId="{7691F030-4DEE-48BF-996E-722075B24827}" srcId="{F73ED93A-DC38-497E-9658-AB26EF2A5778}" destId="{D69C0567-6D5F-414E-A3E5-6EFF537F9315}" srcOrd="3" destOrd="0" parTransId="{87FA9854-6778-4F77-88DD-BBAF107F57AD}" sibTransId="{ED7F64C1-98D4-4C72-9E68-0BF9452F3184}"/>
    <dgm:cxn modelId="{49DC093A-3BF4-465B-969D-9C4C04F39E1B}" type="presOf" srcId="{D69C0567-6D5F-414E-A3E5-6EFF537F9315}" destId="{619D8C7D-0C99-4C63-96D0-F94E1506296A}" srcOrd="1" destOrd="0" presId="urn:microsoft.com/office/officeart/2005/8/layout/orgChart1"/>
    <dgm:cxn modelId="{120407D1-52F2-42FB-BFD5-F49BF76DBD7F}" type="presOf" srcId="{D3B1C17E-F749-4855-8E7A-B1BC56A85FD4}" destId="{88AB0190-4B44-4215-8D67-CC2D87DF9619}" srcOrd="0" destOrd="0" presId="urn:microsoft.com/office/officeart/2005/8/layout/orgChart1"/>
    <dgm:cxn modelId="{1F592299-E880-49DC-B964-FDCE56BB508D}" type="presOf" srcId="{D5739CCF-6751-4EDE-87E3-18500973B46F}" destId="{189515C6-019E-4C65-954D-0D892237A3F3}" srcOrd="0" destOrd="0" presId="urn:microsoft.com/office/officeart/2005/8/layout/orgChart1"/>
    <dgm:cxn modelId="{AEB7F3EB-2B5A-4761-A966-6D540C372D5A}" type="presParOf" srcId="{A7C29B67-5FD5-488E-A4CA-722D7A8AA5C6}" destId="{2F04C777-F162-45FD-9967-901B5C7F2E8C}" srcOrd="0" destOrd="0" presId="urn:microsoft.com/office/officeart/2005/8/layout/orgChart1"/>
    <dgm:cxn modelId="{BFC9D698-B7FE-4B7D-871C-9C769B7F247F}" type="presParOf" srcId="{2F04C777-F162-45FD-9967-901B5C7F2E8C}" destId="{8E196537-54E1-4116-8C0A-0E05B793610B}" srcOrd="0" destOrd="0" presId="urn:microsoft.com/office/officeart/2005/8/layout/orgChart1"/>
    <dgm:cxn modelId="{D8EDCE6E-123A-435D-90AA-0981E7F6B653}" type="presParOf" srcId="{8E196537-54E1-4116-8C0A-0E05B793610B}" destId="{3D944B91-A0F3-4AAF-B571-DE50BD1DFC59}" srcOrd="0" destOrd="0" presId="urn:microsoft.com/office/officeart/2005/8/layout/orgChart1"/>
    <dgm:cxn modelId="{A3733574-C6D1-468F-AC35-4D547464D35F}" type="presParOf" srcId="{8E196537-54E1-4116-8C0A-0E05B793610B}" destId="{50B53C22-E3CA-4330-95AD-4FD8E6F8363B}" srcOrd="1" destOrd="0" presId="urn:microsoft.com/office/officeart/2005/8/layout/orgChart1"/>
    <dgm:cxn modelId="{EE359638-1844-4E78-85A9-C80C4467DC3D}" type="presParOf" srcId="{2F04C777-F162-45FD-9967-901B5C7F2E8C}" destId="{6785A917-6AD9-46A7-8CC6-341B72E30A88}" srcOrd="1" destOrd="0" presId="urn:microsoft.com/office/officeart/2005/8/layout/orgChart1"/>
    <dgm:cxn modelId="{DD57D787-D38E-4399-B602-EF04C22B1A83}" type="presParOf" srcId="{2F04C777-F162-45FD-9967-901B5C7F2E8C}" destId="{EC07A666-8FD4-4427-9614-F9FA5B2B2215}" srcOrd="2" destOrd="0" presId="urn:microsoft.com/office/officeart/2005/8/layout/orgChart1"/>
    <dgm:cxn modelId="{31CCD1BC-DD4E-42CD-92C1-03B20AA38C99}" type="presParOf" srcId="{A7C29B67-5FD5-488E-A4CA-722D7A8AA5C6}" destId="{E7121D5A-D3AD-407E-AF02-1C9C288AB1B6}" srcOrd="1" destOrd="0" presId="urn:microsoft.com/office/officeart/2005/8/layout/orgChart1"/>
    <dgm:cxn modelId="{BA4D5550-F023-468B-912B-638982215D7C}" type="presParOf" srcId="{E7121D5A-D3AD-407E-AF02-1C9C288AB1B6}" destId="{5D7B254E-D120-4DD6-A617-521DA662B268}" srcOrd="0" destOrd="0" presId="urn:microsoft.com/office/officeart/2005/8/layout/orgChart1"/>
    <dgm:cxn modelId="{982319C1-A65E-4858-9741-520FE95F8697}" type="presParOf" srcId="{5D7B254E-D120-4DD6-A617-521DA662B268}" destId="{88AB0190-4B44-4215-8D67-CC2D87DF9619}" srcOrd="0" destOrd="0" presId="urn:microsoft.com/office/officeart/2005/8/layout/orgChart1"/>
    <dgm:cxn modelId="{43E3B2C8-6872-469D-86B3-E8B6C9A3FAFD}" type="presParOf" srcId="{5D7B254E-D120-4DD6-A617-521DA662B268}" destId="{655D2B06-114B-4949-A128-45C9CE66C4CD}" srcOrd="1" destOrd="0" presId="urn:microsoft.com/office/officeart/2005/8/layout/orgChart1"/>
    <dgm:cxn modelId="{70508E6D-6BFB-4B6D-8042-AFFD0F61CF04}" type="presParOf" srcId="{E7121D5A-D3AD-407E-AF02-1C9C288AB1B6}" destId="{D80E7DB9-7C36-4E04-BA2E-A1255009BE52}" srcOrd="1" destOrd="0" presId="urn:microsoft.com/office/officeart/2005/8/layout/orgChart1"/>
    <dgm:cxn modelId="{BBBB8E6D-7D9D-44CC-A110-541EA180F88D}" type="presParOf" srcId="{E7121D5A-D3AD-407E-AF02-1C9C288AB1B6}" destId="{A66D3A1E-33D3-46FF-9AB8-B6D2B71FC4DA}" srcOrd="2" destOrd="0" presId="urn:microsoft.com/office/officeart/2005/8/layout/orgChart1"/>
    <dgm:cxn modelId="{2F3C0D01-FBB4-44F7-AE46-C5672DE64B46}" type="presParOf" srcId="{A7C29B67-5FD5-488E-A4CA-722D7A8AA5C6}" destId="{CB1CCD1B-1073-4B9E-BA8C-AB74DD361B39}" srcOrd="2" destOrd="0" presId="urn:microsoft.com/office/officeart/2005/8/layout/orgChart1"/>
    <dgm:cxn modelId="{961E1110-F94B-4442-9C44-1808B3620C23}" type="presParOf" srcId="{CB1CCD1B-1073-4B9E-BA8C-AB74DD361B39}" destId="{90C99ACE-C689-4048-A0FA-CFCE41FF6862}" srcOrd="0" destOrd="0" presId="urn:microsoft.com/office/officeart/2005/8/layout/orgChart1"/>
    <dgm:cxn modelId="{426BE266-CACB-487A-99CC-890C7271E7D2}" type="presParOf" srcId="{90C99ACE-C689-4048-A0FA-CFCE41FF6862}" destId="{D335AEDF-A821-4796-A865-06CB5827B4F3}" srcOrd="0" destOrd="0" presId="urn:microsoft.com/office/officeart/2005/8/layout/orgChart1"/>
    <dgm:cxn modelId="{FCF09964-1C9C-4A34-AE2D-581DA6B17C98}" type="presParOf" srcId="{90C99ACE-C689-4048-A0FA-CFCE41FF6862}" destId="{FB5197A8-8E5D-4A47-89DD-1D439316DFDB}" srcOrd="1" destOrd="0" presId="urn:microsoft.com/office/officeart/2005/8/layout/orgChart1"/>
    <dgm:cxn modelId="{2F7FAD35-152F-4C7F-94DD-0F0AAECD6424}" type="presParOf" srcId="{CB1CCD1B-1073-4B9E-BA8C-AB74DD361B39}" destId="{1EE1BD45-E7FE-4BC6-A2D8-50F5398A6447}" srcOrd="1" destOrd="0" presId="urn:microsoft.com/office/officeart/2005/8/layout/orgChart1"/>
    <dgm:cxn modelId="{62D438A0-970F-40C2-A7B3-E57CA1684AE2}" type="presParOf" srcId="{CB1CCD1B-1073-4B9E-BA8C-AB74DD361B39}" destId="{8F68FDDE-0F93-4F85-ACC2-D9950D2609C4}" srcOrd="2" destOrd="0" presId="urn:microsoft.com/office/officeart/2005/8/layout/orgChart1"/>
    <dgm:cxn modelId="{FF41A6BA-1F91-4014-96A5-65BE25F1D487}" type="presParOf" srcId="{A7C29B67-5FD5-488E-A4CA-722D7A8AA5C6}" destId="{B6D557FD-2EC4-475C-8E84-6699EFDCA974}" srcOrd="3" destOrd="0" presId="urn:microsoft.com/office/officeart/2005/8/layout/orgChart1"/>
    <dgm:cxn modelId="{966EDC7D-3F34-47F6-9F2C-36DE8475589D}" type="presParOf" srcId="{B6D557FD-2EC4-475C-8E84-6699EFDCA974}" destId="{C34DFA54-0218-4F0A-85C2-A87FDC55CCFB}" srcOrd="0" destOrd="0" presId="urn:microsoft.com/office/officeart/2005/8/layout/orgChart1"/>
    <dgm:cxn modelId="{D8EC49B8-C587-4932-9259-46D32F74AC27}" type="presParOf" srcId="{C34DFA54-0218-4F0A-85C2-A87FDC55CCFB}" destId="{2BB8CB75-C441-4D8C-B51B-055472488E8E}" srcOrd="0" destOrd="0" presId="urn:microsoft.com/office/officeart/2005/8/layout/orgChart1"/>
    <dgm:cxn modelId="{C065AB8C-EA4F-4027-A6BE-E4A9C8817F61}" type="presParOf" srcId="{C34DFA54-0218-4F0A-85C2-A87FDC55CCFB}" destId="{619D8C7D-0C99-4C63-96D0-F94E1506296A}" srcOrd="1" destOrd="0" presId="urn:microsoft.com/office/officeart/2005/8/layout/orgChart1"/>
    <dgm:cxn modelId="{BB3F246F-EAAF-4A74-BEA4-26E3D1BF034E}" type="presParOf" srcId="{B6D557FD-2EC4-475C-8E84-6699EFDCA974}" destId="{05E2F054-9B04-4D1F-AB3A-B66E42D724BB}" srcOrd="1" destOrd="0" presId="urn:microsoft.com/office/officeart/2005/8/layout/orgChart1"/>
    <dgm:cxn modelId="{21FA5C5D-88B8-4EFC-A5A7-EC0607C719CA}" type="presParOf" srcId="{B6D557FD-2EC4-475C-8E84-6699EFDCA974}" destId="{8D702A1E-E9AC-46A0-9660-8B425C5A7DB6}" srcOrd="2" destOrd="0" presId="urn:microsoft.com/office/officeart/2005/8/layout/orgChart1"/>
    <dgm:cxn modelId="{9D942710-977F-4E77-ACBC-BEFA4063198E}" type="presParOf" srcId="{A7C29B67-5FD5-488E-A4CA-722D7A8AA5C6}" destId="{89702677-3FAD-47A7-AA5F-3DF7D6BF671A}" srcOrd="4" destOrd="0" presId="urn:microsoft.com/office/officeart/2005/8/layout/orgChart1"/>
    <dgm:cxn modelId="{E54EED5E-7CD3-44A4-AA06-CBCB68FDA3BA}" type="presParOf" srcId="{89702677-3FAD-47A7-AA5F-3DF7D6BF671A}" destId="{BFA2B691-3B96-4BD4-9B39-125EDF85D972}" srcOrd="0" destOrd="0" presId="urn:microsoft.com/office/officeart/2005/8/layout/orgChart1"/>
    <dgm:cxn modelId="{D87B0078-2949-440A-AC9D-087974FD7B1D}" type="presParOf" srcId="{BFA2B691-3B96-4BD4-9B39-125EDF85D972}" destId="{189515C6-019E-4C65-954D-0D892237A3F3}" srcOrd="0" destOrd="0" presId="urn:microsoft.com/office/officeart/2005/8/layout/orgChart1"/>
    <dgm:cxn modelId="{82F12645-4895-418C-A820-0C10AF78F3EE}" type="presParOf" srcId="{BFA2B691-3B96-4BD4-9B39-125EDF85D972}" destId="{DC7DCBA0-168B-4D09-8234-581353761C44}" srcOrd="1" destOrd="0" presId="urn:microsoft.com/office/officeart/2005/8/layout/orgChart1"/>
    <dgm:cxn modelId="{DE2615CE-C843-486F-9526-E0FE4F33D136}" type="presParOf" srcId="{89702677-3FAD-47A7-AA5F-3DF7D6BF671A}" destId="{2EFB3270-82A3-40CB-8CC8-F5D55CE9359B}" srcOrd="1" destOrd="0" presId="urn:microsoft.com/office/officeart/2005/8/layout/orgChart1"/>
    <dgm:cxn modelId="{9199C838-3CB0-4AC3-8B92-D08F8B56F96A}" type="presParOf" srcId="{89702677-3FAD-47A7-AA5F-3DF7D6BF671A}" destId="{51988794-1E5C-4807-B5A7-0C0D8A3E285F}"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Working Capital</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A5B01DDB-532F-4CFD-8060-79E62DCA2400}">
      <dgm:prSet phldrT="[Text]"/>
      <dgm:spPr>
        <a:solidFill>
          <a:srgbClr val="543820"/>
        </a:solidFill>
      </dgm:spPr>
      <dgm:t>
        <a:bodyPr/>
        <a:lstStyle/>
        <a:p>
          <a:r>
            <a:rPr lang="en-US" dirty="0" smtClean="0"/>
            <a:t>Funds that a company must possess to finance its day to day operations.</a:t>
          </a:r>
          <a:endParaRPr lang="en-IN" dirty="0"/>
        </a:p>
      </dgm:t>
    </dgm:pt>
    <dgm:pt modelId="{3862F729-CBE3-4B92-B4AC-FC59A9BB194B}" type="parTrans" cxnId="{18B812DF-002D-4C21-A19D-60B190605073}">
      <dgm:prSet/>
      <dgm:spPr/>
      <dgm:t>
        <a:bodyPr/>
        <a:lstStyle/>
        <a:p>
          <a:endParaRPr lang="en-IN"/>
        </a:p>
      </dgm:t>
    </dgm:pt>
    <dgm:pt modelId="{62930D51-A911-43CC-8B86-50C126950CCD}" type="sibTrans" cxnId="{18B812DF-002D-4C21-A19D-60B190605073}">
      <dgm:prSet/>
      <dgm:spPr/>
      <dgm:t>
        <a:bodyPr/>
        <a:lstStyle/>
        <a:p>
          <a:endParaRPr lang="en-IN"/>
        </a:p>
      </dgm:t>
    </dgm:pt>
    <dgm:pt modelId="{36F11C0E-7717-4B36-A201-83C60BC61DD4}">
      <dgm:prSet phldrT="[Text]"/>
      <dgm:spPr>
        <a:solidFill>
          <a:srgbClr val="543820"/>
        </a:solidFill>
      </dgm:spPr>
      <dgm:t>
        <a:bodyPr/>
        <a:lstStyle/>
        <a:p>
          <a:r>
            <a:rPr lang="en-US" dirty="0" smtClean="0"/>
            <a:t>Net of current assets minus current liabilities</a:t>
          </a:r>
          <a:endParaRPr lang="en-IN" dirty="0"/>
        </a:p>
      </dgm:t>
    </dgm:pt>
    <dgm:pt modelId="{89BED7E9-54D6-4F46-9450-998DB64CF7FD}" type="parTrans" cxnId="{5751F033-F992-414F-987B-E80616095A97}">
      <dgm:prSet/>
      <dgm:spPr/>
      <dgm:t>
        <a:bodyPr/>
        <a:lstStyle/>
        <a:p>
          <a:endParaRPr lang="en-IN"/>
        </a:p>
      </dgm:t>
    </dgm:pt>
    <dgm:pt modelId="{2C52093C-5126-4C52-B1CB-1C489874C76A}" type="sibTrans" cxnId="{5751F033-F992-414F-987B-E80616095A97}">
      <dgm:prSet/>
      <dgm:spPr/>
      <dgm:t>
        <a:bodyPr/>
        <a:lstStyle/>
        <a:p>
          <a:endParaRPr lang="en-IN"/>
        </a:p>
      </dgm:t>
    </dgm:pt>
    <dgm:pt modelId="{59D1E616-B59C-48B8-B125-5281BAF284F9}">
      <dgm:prSet phldrT="[Text]"/>
      <dgm:spPr>
        <a:solidFill>
          <a:srgbClr val="543820"/>
        </a:solidFill>
      </dgm:spPr>
      <dgm:t>
        <a:bodyPr/>
        <a:lstStyle/>
        <a:p>
          <a:r>
            <a:rPr lang="en-US" dirty="0" smtClean="0"/>
            <a:t>Equals to the value of raw materials, work in progress, finished goods inventories and accounts receivable less accounts payable</a:t>
          </a:r>
          <a:endParaRPr lang="en-IN" dirty="0"/>
        </a:p>
      </dgm:t>
    </dgm:pt>
    <dgm:pt modelId="{DDE8399F-2102-4263-8CEC-4770FBE4F4F1}" type="parTrans" cxnId="{69558DBE-9685-4DCE-9006-265D1EF46AF9}">
      <dgm:prSet/>
      <dgm:spPr/>
      <dgm:t>
        <a:bodyPr/>
        <a:lstStyle/>
        <a:p>
          <a:endParaRPr lang="en-IN"/>
        </a:p>
      </dgm:t>
    </dgm:pt>
    <dgm:pt modelId="{8702FB00-E4AF-46B0-939C-F1FC2B89B0B7}" type="sibTrans" cxnId="{69558DBE-9685-4DCE-9006-265D1EF46AF9}">
      <dgm:prSet/>
      <dgm:spPr/>
      <dgm:t>
        <a:bodyPr/>
        <a:lstStyle/>
        <a:p>
          <a:endParaRPr lang="en-IN"/>
        </a:p>
      </dgm:t>
    </dgm:pt>
    <dgm:pt modelId="{A7D4AC8F-D900-475A-A383-8BE973F489A3}">
      <dgm:prSet phldrT="[Text]"/>
      <dgm:spPr>
        <a:solidFill>
          <a:srgbClr val="543820"/>
        </a:solidFill>
      </dgm:spPr>
      <dgm:t>
        <a:bodyPr/>
        <a:lstStyle/>
        <a:p>
          <a:r>
            <a:rPr lang="en-US" dirty="0" smtClean="0"/>
            <a:t>It is a short term fund needed to meet operating expenses.</a:t>
          </a:r>
          <a:endParaRPr lang="en-IN" dirty="0"/>
        </a:p>
      </dgm:t>
    </dgm:pt>
    <dgm:pt modelId="{83FC4813-4635-44EF-B647-16DED7893BC4}" type="parTrans" cxnId="{2C5C2204-F050-4890-BE54-2A69F8F44323}">
      <dgm:prSet/>
      <dgm:spPr/>
      <dgm:t>
        <a:bodyPr/>
        <a:lstStyle/>
        <a:p>
          <a:endParaRPr lang="en-IN"/>
        </a:p>
      </dgm:t>
    </dgm:pt>
    <dgm:pt modelId="{24544B58-DFA6-451D-BE8B-B947049EB3A3}" type="sibTrans" cxnId="{2C5C2204-F050-4890-BE54-2A69F8F44323}">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pt>
    <dgm:pt modelId="{D50C3547-66E2-453B-866D-DA717A165C4E}" type="pres">
      <dgm:prSet presAssocID="{C99306A8-BDE9-403A-85A0-43C67DCE682C}" presName="hierRoot1" presStyleCnt="0">
        <dgm:presLayoutVars>
          <dgm:hierBranch val="init"/>
        </dgm:presLayoutVars>
      </dgm:prSet>
      <dgm:spPr/>
    </dgm:pt>
    <dgm:pt modelId="{CE387060-61DA-481D-8044-770C95A8BF00}" type="pres">
      <dgm:prSet presAssocID="{C99306A8-BDE9-403A-85A0-43C67DCE682C}" presName="rootComposite1" presStyleCnt="0"/>
      <dgm:spPr/>
    </dgm:pt>
    <dgm:pt modelId="{C42E842E-F5A2-4DC4-9613-2285A11520D6}" type="pres">
      <dgm:prSet presAssocID="{C99306A8-BDE9-403A-85A0-43C67DCE682C}" presName="rootText1" presStyleLbl="node0" presStyleIdx="0" presStyleCnt="1">
        <dgm:presLayoutVars>
          <dgm:chPref val="3"/>
        </dgm:presLayoutVars>
      </dgm:prSet>
      <dgm:spPr/>
    </dgm:pt>
    <dgm:pt modelId="{4E93F79E-9E9E-4308-AD77-160BDC4424EF}" type="pres">
      <dgm:prSet presAssocID="{C99306A8-BDE9-403A-85A0-43C67DCE682C}" presName="rootConnector1" presStyleLbl="node1" presStyleIdx="0" presStyleCnt="0"/>
      <dgm:spPr/>
    </dgm:pt>
    <dgm:pt modelId="{3604DAED-A118-4AF2-91EB-AD1FB471A175}" type="pres">
      <dgm:prSet presAssocID="{C99306A8-BDE9-403A-85A0-43C67DCE682C}" presName="hierChild2" presStyleCnt="0"/>
      <dgm:spPr/>
    </dgm:pt>
    <dgm:pt modelId="{AE64B6CC-99D2-4907-92A0-3728A1175305}" type="pres">
      <dgm:prSet presAssocID="{3862F729-CBE3-4B92-B4AC-FC59A9BB194B}" presName="Name64" presStyleLbl="parChTrans1D2" presStyleIdx="0" presStyleCnt="4"/>
      <dgm:spPr/>
    </dgm:pt>
    <dgm:pt modelId="{B6C4A228-B5D7-4E72-9B66-25F9DC8B68A1}" type="pres">
      <dgm:prSet presAssocID="{A5B01DDB-532F-4CFD-8060-79E62DCA2400}" presName="hierRoot2" presStyleCnt="0">
        <dgm:presLayoutVars>
          <dgm:hierBranch val="init"/>
        </dgm:presLayoutVars>
      </dgm:prSet>
      <dgm:spPr/>
    </dgm:pt>
    <dgm:pt modelId="{660D57BA-4923-4095-9807-E373075A4F96}" type="pres">
      <dgm:prSet presAssocID="{A5B01DDB-532F-4CFD-8060-79E62DCA2400}" presName="rootComposite" presStyleCnt="0"/>
      <dgm:spPr/>
    </dgm:pt>
    <dgm:pt modelId="{CFAE23B4-EF6C-4843-9956-8B888BE1DDA6}" type="pres">
      <dgm:prSet presAssocID="{A5B01DDB-532F-4CFD-8060-79E62DCA2400}" presName="rootText" presStyleLbl="node2" presStyleIdx="0" presStyleCnt="4" custScaleX="168871">
        <dgm:presLayoutVars>
          <dgm:chPref val="3"/>
        </dgm:presLayoutVars>
      </dgm:prSet>
      <dgm:spPr/>
      <dgm:t>
        <a:bodyPr/>
        <a:lstStyle/>
        <a:p>
          <a:endParaRPr lang="en-IN"/>
        </a:p>
      </dgm:t>
    </dgm:pt>
    <dgm:pt modelId="{83111963-18A9-4640-AE96-D5E20C4F2EAD}" type="pres">
      <dgm:prSet presAssocID="{A5B01DDB-532F-4CFD-8060-79E62DCA2400}" presName="rootConnector" presStyleLbl="node2" presStyleIdx="0" presStyleCnt="4"/>
      <dgm:spPr/>
    </dgm:pt>
    <dgm:pt modelId="{B910AE6C-0726-4E8A-90FB-8BAD1C3CC43A}" type="pres">
      <dgm:prSet presAssocID="{A5B01DDB-532F-4CFD-8060-79E62DCA2400}" presName="hierChild4" presStyleCnt="0"/>
      <dgm:spPr/>
    </dgm:pt>
    <dgm:pt modelId="{35F1F218-76AA-41F1-A08F-B4747CAECC7D}" type="pres">
      <dgm:prSet presAssocID="{A5B01DDB-532F-4CFD-8060-79E62DCA2400}" presName="hierChild5" presStyleCnt="0"/>
      <dgm:spPr/>
    </dgm:pt>
    <dgm:pt modelId="{6145CEC5-6F8C-4A68-9E2A-D652586F2780}" type="pres">
      <dgm:prSet presAssocID="{83FC4813-4635-44EF-B647-16DED7893BC4}" presName="Name64" presStyleLbl="parChTrans1D2" presStyleIdx="1" presStyleCnt="4"/>
      <dgm:spPr/>
    </dgm:pt>
    <dgm:pt modelId="{415611BD-8D45-438F-88CD-4FB08CE6CD3F}" type="pres">
      <dgm:prSet presAssocID="{A7D4AC8F-D900-475A-A383-8BE973F489A3}" presName="hierRoot2" presStyleCnt="0">
        <dgm:presLayoutVars>
          <dgm:hierBranch val="init"/>
        </dgm:presLayoutVars>
      </dgm:prSet>
      <dgm:spPr/>
    </dgm:pt>
    <dgm:pt modelId="{05C7C1A9-BF4C-4587-B828-2563ED1F157B}" type="pres">
      <dgm:prSet presAssocID="{A7D4AC8F-D900-475A-A383-8BE973F489A3}" presName="rootComposite" presStyleCnt="0"/>
      <dgm:spPr/>
    </dgm:pt>
    <dgm:pt modelId="{E49B3464-8BA7-40EC-AAE4-7E2549861AAF}" type="pres">
      <dgm:prSet presAssocID="{A7D4AC8F-D900-475A-A383-8BE973F489A3}" presName="rootText" presStyleLbl="node2" presStyleIdx="1" presStyleCnt="4" custScaleX="167298">
        <dgm:presLayoutVars>
          <dgm:chPref val="3"/>
        </dgm:presLayoutVars>
      </dgm:prSet>
      <dgm:spPr/>
      <dgm:t>
        <a:bodyPr/>
        <a:lstStyle/>
        <a:p>
          <a:endParaRPr lang="en-IN"/>
        </a:p>
      </dgm:t>
    </dgm:pt>
    <dgm:pt modelId="{D23FC86B-D551-472F-9431-68BF9F72089C}" type="pres">
      <dgm:prSet presAssocID="{A7D4AC8F-D900-475A-A383-8BE973F489A3}" presName="rootConnector" presStyleLbl="node2" presStyleIdx="1" presStyleCnt="4"/>
      <dgm:spPr/>
    </dgm:pt>
    <dgm:pt modelId="{D2040622-F415-4416-9449-530BACCE2E01}" type="pres">
      <dgm:prSet presAssocID="{A7D4AC8F-D900-475A-A383-8BE973F489A3}" presName="hierChild4" presStyleCnt="0"/>
      <dgm:spPr/>
    </dgm:pt>
    <dgm:pt modelId="{84F89A2B-511D-4EAF-BB09-9F9C97ED2C20}" type="pres">
      <dgm:prSet presAssocID="{A7D4AC8F-D900-475A-A383-8BE973F489A3}" presName="hierChild5" presStyleCnt="0"/>
      <dgm:spPr/>
    </dgm:pt>
    <dgm:pt modelId="{450611AE-0B8A-4B7C-9709-13C5DE6672B4}" type="pres">
      <dgm:prSet presAssocID="{89BED7E9-54D6-4F46-9450-998DB64CF7FD}" presName="Name64" presStyleLbl="parChTrans1D2" presStyleIdx="2" presStyleCnt="4"/>
      <dgm:spPr/>
    </dgm:pt>
    <dgm:pt modelId="{1AE3442A-86B1-4A48-AE0D-56CB842CDACF}" type="pres">
      <dgm:prSet presAssocID="{36F11C0E-7717-4B36-A201-83C60BC61DD4}" presName="hierRoot2" presStyleCnt="0">
        <dgm:presLayoutVars>
          <dgm:hierBranch val="init"/>
        </dgm:presLayoutVars>
      </dgm:prSet>
      <dgm:spPr/>
    </dgm:pt>
    <dgm:pt modelId="{3383ED6D-DC5C-4519-B2DA-EBD2E0DDF583}" type="pres">
      <dgm:prSet presAssocID="{36F11C0E-7717-4B36-A201-83C60BC61DD4}" presName="rootComposite" presStyleCnt="0"/>
      <dgm:spPr/>
    </dgm:pt>
    <dgm:pt modelId="{329FD3E0-9EA4-45C7-849D-8623E0DFC9BF}" type="pres">
      <dgm:prSet presAssocID="{36F11C0E-7717-4B36-A201-83C60BC61DD4}" presName="rootText" presStyleLbl="node2" presStyleIdx="2" presStyleCnt="4" custScaleX="169811">
        <dgm:presLayoutVars>
          <dgm:chPref val="3"/>
        </dgm:presLayoutVars>
      </dgm:prSet>
      <dgm:spPr/>
      <dgm:t>
        <a:bodyPr/>
        <a:lstStyle/>
        <a:p>
          <a:endParaRPr lang="en-IN"/>
        </a:p>
      </dgm:t>
    </dgm:pt>
    <dgm:pt modelId="{93D9AA2B-7636-47BA-8A94-DBFBC6676FE6}" type="pres">
      <dgm:prSet presAssocID="{36F11C0E-7717-4B36-A201-83C60BC61DD4}" presName="rootConnector" presStyleLbl="node2" presStyleIdx="2" presStyleCnt="4"/>
      <dgm:spPr/>
    </dgm:pt>
    <dgm:pt modelId="{DFC986E0-234A-418D-8D08-E17EBA5A83B1}" type="pres">
      <dgm:prSet presAssocID="{36F11C0E-7717-4B36-A201-83C60BC61DD4}" presName="hierChild4" presStyleCnt="0"/>
      <dgm:spPr/>
    </dgm:pt>
    <dgm:pt modelId="{2E0D88E2-781F-4302-8D4A-3B951D2376D8}" type="pres">
      <dgm:prSet presAssocID="{36F11C0E-7717-4B36-A201-83C60BC61DD4}" presName="hierChild5" presStyleCnt="0"/>
      <dgm:spPr/>
    </dgm:pt>
    <dgm:pt modelId="{490DA1A0-DE02-4A00-A89B-C10156819DD1}" type="pres">
      <dgm:prSet presAssocID="{DDE8399F-2102-4263-8CEC-4770FBE4F4F1}" presName="Name64" presStyleLbl="parChTrans1D2" presStyleIdx="3" presStyleCnt="4"/>
      <dgm:spPr/>
    </dgm:pt>
    <dgm:pt modelId="{042AB6EE-F1E9-455D-B3DA-ED7D5CFB305C}" type="pres">
      <dgm:prSet presAssocID="{59D1E616-B59C-48B8-B125-5281BAF284F9}" presName="hierRoot2" presStyleCnt="0">
        <dgm:presLayoutVars>
          <dgm:hierBranch val="init"/>
        </dgm:presLayoutVars>
      </dgm:prSet>
      <dgm:spPr/>
    </dgm:pt>
    <dgm:pt modelId="{728B57F6-7E06-4A9F-BB36-FA9F12D3380D}" type="pres">
      <dgm:prSet presAssocID="{59D1E616-B59C-48B8-B125-5281BAF284F9}" presName="rootComposite" presStyleCnt="0"/>
      <dgm:spPr/>
    </dgm:pt>
    <dgm:pt modelId="{93E4924C-A6A0-4687-BB90-302F2D9D4FB0}" type="pres">
      <dgm:prSet presAssocID="{59D1E616-B59C-48B8-B125-5281BAF284F9}" presName="rootText" presStyleLbl="node2" presStyleIdx="3" presStyleCnt="4" custScaleX="167439">
        <dgm:presLayoutVars>
          <dgm:chPref val="3"/>
        </dgm:presLayoutVars>
      </dgm:prSet>
      <dgm:spPr/>
      <dgm:t>
        <a:bodyPr/>
        <a:lstStyle/>
        <a:p>
          <a:endParaRPr lang="en-IN"/>
        </a:p>
      </dgm:t>
    </dgm:pt>
    <dgm:pt modelId="{7DAAA934-03B7-4D34-A1AF-1A95CDFC61E0}" type="pres">
      <dgm:prSet presAssocID="{59D1E616-B59C-48B8-B125-5281BAF284F9}" presName="rootConnector" presStyleLbl="node2" presStyleIdx="3" presStyleCnt="4"/>
      <dgm:spPr/>
    </dgm:pt>
    <dgm:pt modelId="{1BC00EF4-45AC-4627-9C0A-808C92640781}" type="pres">
      <dgm:prSet presAssocID="{59D1E616-B59C-48B8-B125-5281BAF284F9}" presName="hierChild4" presStyleCnt="0"/>
      <dgm:spPr/>
    </dgm:pt>
    <dgm:pt modelId="{3946A5A1-C51A-463D-BFD5-A0791E45DF6A}" type="pres">
      <dgm:prSet presAssocID="{59D1E616-B59C-48B8-B125-5281BAF284F9}" presName="hierChild5" presStyleCnt="0"/>
      <dgm:spPr/>
    </dgm:pt>
    <dgm:pt modelId="{89F807E6-3C15-483F-A3E5-12F0BD2CAD3A}" type="pres">
      <dgm:prSet presAssocID="{C99306A8-BDE9-403A-85A0-43C67DCE682C}" presName="hierChild3" presStyleCnt="0"/>
      <dgm:spPr/>
    </dgm:pt>
  </dgm:ptLst>
  <dgm:cxnLst>
    <dgm:cxn modelId="{52AD0650-B4AA-40D2-B9A2-FE4DCDA4709C}" type="presOf" srcId="{59D1E616-B59C-48B8-B125-5281BAF284F9}" destId="{93E4924C-A6A0-4687-BB90-302F2D9D4FB0}" srcOrd="0" destOrd="0" presId="urn:microsoft.com/office/officeart/2009/3/layout/HorizontalOrganizationChart"/>
    <dgm:cxn modelId="{EAFC4140-3DCE-4F08-93D1-6D99AC93BD25}" type="presOf" srcId="{C99306A8-BDE9-403A-85A0-43C67DCE682C}" destId="{4E93F79E-9E9E-4308-AD77-160BDC4424EF}" srcOrd="1" destOrd="0" presId="urn:microsoft.com/office/officeart/2009/3/layout/HorizontalOrganizationChart"/>
    <dgm:cxn modelId="{33B4BA57-B744-4D77-9791-FB6E1481A188}" type="presOf" srcId="{36F11C0E-7717-4B36-A201-83C60BC61DD4}" destId="{93D9AA2B-7636-47BA-8A94-DBFBC6676FE6}" srcOrd="1" destOrd="0" presId="urn:microsoft.com/office/officeart/2009/3/layout/HorizontalOrganizationChart"/>
    <dgm:cxn modelId="{D0771877-A2C3-48E5-BBFC-3D2FFD3EAE74}" type="presOf" srcId="{6CA55F22-87F4-4E44-A61E-DB2DF6091EBB}" destId="{81E3879D-2AC2-4A85-9EB1-977B68D16318}" srcOrd="0" destOrd="0" presId="urn:microsoft.com/office/officeart/2009/3/layout/HorizontalOrganizationChart"/>
    <dgm:cxn modelId="{0293BCB1-2626-4D2E-A4BA-054B825A6BFD}" type="presOf" srcId="{A5B01DDB-532F-4CFD-8060-79E62DCA2400}" destId="{83111963-18A9-4640-AE96-D5E20C4F2EAD}" srcOrd="1" destOrd="0" presId="urn:microsoft.com/office/officeart/2009/3/layout/HorizontalOrganizationChart"/>
    <dgm:cxn modelId="{371B253B-3876-4696-A258-F9EA64EE200D}" srcId="{6CA55F22-87F4-4E44-A61E-DB2DF6091EBB}" destId="{C99306A8-BDE9-403A-85A0-43C67DCE682C}" srcOrd="0" destOrd="0" parTransId="{B2B08DD9-39E0-444F-974C-F77EEE4C9D24}" sibTransId="{69BC3754-EA96-4E46-B240-A6AA7D65C4B3}"/>
    <dgm:cxn modelId="{4459E753-25F1-4EB4-868E-187B16AA3A7F}" type="presOf" srcId="{89BED7E9-54D6-4F46-9450-998DB64CF7FD}" destId="{450611AE-0B8A-4B7C-9709-13C5DE6672B4}" srcOrd="0" destOrd="0" presId="urn:microsoft.com/office/officeart/2009/3/layout/HorizontalOrganizationChart"/>
    <dgm:cxn modelId="{3EC23711-1D52-4535-B679-D8D56AEDA476}" type="presOf" srcId="{DDE8399F-2102-4263-8CEC-4770FBE4F4F1}" destId="{490DA1A0-DE02-4A00-A89B-C10156819DD1}" srcOrd="0" destOrd="0" presId="urn:microsoft.com/office/officeart/2009/3/layout/HorizontalOrganizationChart"/>
    <dgm:cxn modelId="{18B812DF-002D-4C21-A19D-60B190605073}" srcId="{C99306A8-BDE9-403A-85A0-43C67DCE682C}" destId="{A5B01DDB-532F-4CFD-8060-79E62DCA2400}" srcOrd="0" destOrd="0" parTransId="{3862F729-CBE3-4B92-B4AC-FC59A9BB194B}" sibTransId="{62930D51-A911-43CC-8B86-50C126950CCD}"/>
    <dgm:cxn modelId="{69558DBE-9685-4DCE-9006-265D1EF46AF9}" srcId="{C99306A8-BDE9-403A-85A0-43C67DCE682C}" destId="{59D1E616-B59C-48B8-B125-5281BAF284F9}" srcOrd="3" destOrd="0" parTransId="{DDE8399F-2102-4263-8CEC-4770FBE4F4F1}" sibTransId="{8702FB00-E4AF-46B0-939C-F1FC2B89B0B7}"/>
    <dgm:cxn modelId="{7972881F-4B24-47DA-BE14-15E30DFE2F85}" type="presOf" srcId="{3862F729-CBE3-4B92-B4AC-FC59A9BB194B}" destId="{AE64B6CC-99D2-4907-92A0-3728A1175305}" srcOrd="0" destOrd="0" presId="urn:microsoft.com/office/officeart/2009/3/layout/HorizontalOrganizationChart"/>
    <dgm:cxn modelId="{11A9B582-F569-4E34-87B4-4A64017BE210}" type="presOf" srcId="{A5B01DDB-532F-4CFD-8060-79E62DCA2400}" destId="{CFAE23B4-EF6C-4843-9956-8B888BE1DDA6}" srcOrd="0" destOrd="0" presId="urn:microsoft.com/office/officeart/2009/3/layout/HorizontalOrganizationChart"/>
    <dgm:cxn modelId="{2C5C2204-F050-4890-BE54-2A69F8F44323}" srcId="{C99306A8-BDE9-403A-85A0-43C67DCE682C}" destId="{A7D4AC8F-D900-475A-A383-8BE973F489A3}" srcOrd="1" destOrd="0" parTransId="{83FC4813-4635-44EF-B647-16DED7893BC4}" sibTransId="{24544B58-DFA6-451D-BE8B-B947049EB3A3}"/>
    <dgm:cxn modelId="{5751F033-F992-414F-987B-E80616095A97}" srcId="{C99306A8-BDE9-403A-85A0-43C67DCE682C}" destId="{36F11C0E-7717-4B36-A201-83C60BC61DD4}" srcOrd="2" destOrd="0" parTransId="{89BED7E9-54D6-4F46-9450-998DB64CF7FD}" sibTransId="{2C52093C-5126-4C52-B1CB-1C489874C76A}"/>
    <dgm:cxn modelId="{7A20F09E-D7D7-4C5B-879E-EFACCDF30761}" type="presOf" srcId="{83FC4813-4635-44EF-B647-16DED7893BC4}" destId="{6145CEC5-6F8C-4A68-9E2A-D652586F2780}" srcOrd="0" destOrd="0" presId="urn:microsoft.com/office/officeart/2009/3/layout/HorizontalOrganizationChart"/>
    <dgm:cxn modelId="{216A2581-C04F-4DCB-AF7F-9654C1C5085B}" type="presOf" srcId="{59D1E616-B59C-48B8-B125-5281BAF284F9}" destId="{7DAAA934-03B7-4D34-A1AF-1A95CDFC61E0}" srcOrd="1" destOrd="0" presId="urn:microsoft.com/office/officeart/2009/3/layout/HorizontalOrganizationChart"/>
    <dgm:cxn modelId="{2602EDD6-6461-4EAF-9835-C7F21EAC4795}" type="presOf" srcId="{A7D4AC8F-D900-475A-A383-8BE973F489A3}" destId="{E49B3464-8BA7-40EC-AAE4-7E2549861AAF}" srcOrd="0" destOrd="0" presId="urn:microsoft.com/office/officeart/2009/3/layout/HorizontalOrganizationChart"/>
    <dgm:cxn modelId="{82B7C0F9-242B-4D39-84AE-EA63184707E0}" type="presOf" srcId="{36F11C0E-7717-4B36-A201-83C60BC61DD4}" destId="{329FD3E0-9EA4-45C7-849D-8623E0DFC9BF}" srcOrd="0" destOrd="0" presId="urn:microsoft.com/office/officeart/2009/3/layout/HorizontalOrganizationChart"/>
    <dgm:cxn modelId="{1C9C768F-AA60-4C2B-A463-03C8D9E2E44A}" type="presOf" srcId="{C99306A8-BDE9-403A-85A0-43C67DCE682C}" destId="{C42E842E-F5A2-4DC4-9613-2285A11520D6}" srcOrd="0" destOrd="0" presId="urn:microsoft.com/office/officeart/2009/3/layout/HorizontalOrganizationChart"/>
    <dgm:cxn modelId="{DB9BE03C-EC4B-44EC-9FE2-5BE0C192A27C}" type="presOf" srcId="{A7D4AC8F-D900-475A-A383-8BE973F489A3}" destId="{D23FC86B-D551-472F-9431-68BF9F72089C}" srcOrd="1" destOrd="0" presId="urn:microsoft.com/office/officeart/2009/3/layout/HorizontalOrganizationChart"/>
    <dgm:cxn modelId="{1F48B18C-884C-455F-8B54-BFED053B54D0}" type="presParOf" srcId="{81E3879D-2AC2-4A85-9EB1-977B68D16318}" destId="{D50C3547-66E2-453B-866D-DA717A165C4E}" srcOrd="0" destOrd="0" presId="urn:microsoft.com/office/officeart/2009/3/layout/HorizontalOrganizationChart"/>
    <dgm:cxn modelId="{5F37210E-BC14-4B8D-937E-125E9781912A}" type="presParOf" srcId="{D50C3547-66E2-453B-866D-DA717A165C4E}" destId="{CE387060-61DA-481D-8044-770C95A8BF00}" srcOrd="0" destOrd="0" presId="urn:microsoft.com/office/officeart/2009/3/layout/HorizontalOrganizationChart"/>
    <dgm:cxn modelId="{E9A8911E-6721-42B1-AFE2-42DD538E28C0}" type="presParOf" srcId="{CE387060-61DA-481D-8044-770C95A8BF00}" destId="{C42E842E-F5A2-4DC4-9613-2285A11520D6}" srcOrd="0" destOrd="0" presId="urn:microsoft.com/office/officeart/2009/3/layout/HorizontalOrganizationChart"/>
    <dgm:cxn modelId="{335E8B46-7731-4496-84A7-147DD7D3FFF8}" type="presParOf" srcId="{CE387060-61DA-481D-8044-770C95A8BF00}" destId="{4E93F79E-9E9E-4308-AD77-160BDC4424EF}" srcOrd="1" destOrd="0" presId="urn:microsoft.com/office/officeart/2009/3/layout/HorizontalOrganizationChart"/>
    <dgm:cxn modelId="{F8209F7A-E11F-40C4-87A3-3EE88BA5CC0D}" type="presParOf" srcId="{D50C3547-66E2-453B-866D-DA717A165C4E}" destId="{3604DAED-A118-4AF2-91EB-AD1FB471A175}" srcOrd="1" destOrd="0" presId="urn:microsoft.com/office/officeart/2009/3/layout/HorizontalOrganizationChart"/>
    <dgm:cxn modelId="{06C84B22-750A-424E-81EB-74F8401BE43A}" type="presParOf" srcId="{3604DAED-A118-4AF2-91EB-AD1FB471A175}" destId="{AE64B6CC-99D2-4907-92A0-3728A1175305}" srcOrd="0" destOrd="0" presId="urn:microsoft.com/office/officeart/2009/3/layout/HorizontalOrganizationChart"/>
    <dgm:cxn modelId="{FE227435-B13D-4073-936A-C57268577C51}" type="presParOf" srcId="{3604DAED-A118-4AF2-91EB-AD1FB471A175}" destId="{B6C4A228-B5D7-4E72-9B66-25F9DC8B68A1}" srcOrd="1" destOrd="0" presId="urn:microsoft.com/office/officeart/2009/3/layout/HorizontalOrganizationChart"/>
    <dgm:cxn modelId="{9AA86B61-3299-4907-B492-20933F3A81CA}" type="presParOf" srcId="{B6C4A228-B5D7-4E72-9B66-25F9DC8B68A1}" destId="{660D57BA-4923-4095-9807-E373075A4F96}" srcOrd="0" destOrd="0" presId="urn:microsoft.com/office/officeart/2009/3/layout/HorizontalOrganizationChart"/>
    <dgm:cxn modelId="{9FC64280-046F-4301-973D-61FB8AB23DF5}" type="presParOf" srcId="{660D57BA-4923-4095-9807-E373075A4F96}" destId="{CFAE23B4-EF6C-4843-9956-8B888BE1DDA6}" srcOrd="0" destOrd="0" presId="urn:microsoft.com/office/officeart/2009/3/layout/HorizontalOrganizationChart"/>
    <dgm:cxn modelId="{A4D2D6D1-C473-4354-A2EB-2DDC38B48A5A}" type="presParOf" srcId="{660D57BA-4923-4095-9807-E373075A4F96}" destId="{83111963-18A9-4640-AE96-D5E20C4F2EAD}" srcOrd="1" destOrd="0" presId="urn:microsoft.com/office/officeart/2009/3/layout/HorizontalOrganizationChart"/>
    <dgm:cxn modelId="{7054A136-B271-42B8-AC57-5915B3BAAC05}" type="presParOf" srcId="{B6C4A228-B5D7-4E72-9B66-25F9DC8B68A1}" destId="{B910AE6C-0726-4E8A-90FB-8BAD1C3CC43A}" srcOrd="1" destOrd="0" presId="urn:microsoft.com/office/officeart/2009/3/layout/HorizontalOrganizationChart"/>
    <dgm:cxn modelId="{087D21A8-DB96-4179-9A5E-DEBAE45FCCE6}" type="presParOf" srcId="{B6C4A228-B5D7-4E72-9B66-25F9DC8B68A1}" destId="{35F1F218-76AA-41F1-A08F-B4747CAECC7D}" srcOrd="2" destOrd="0" presId="urn:microsoft.com/office/officeart/2009/3/layout/HorizontalOrganizationChart"/>
    <dgm:cxn modelId="{C8DA106D-900C-4908-A65A-1D6A741BA0BA}" type="presParOf" srcId="{3604DAED-A118-4AF2-91EB-AD1FB471A175}" destId="{6145CEC5-6F8C-4A68-9E2A-D652586F2780}" srcOrd="2" destOrd="0" presId="urn:microsoft.com/office/officeart/2009/3/layout/HorizontalOrganizationChart"/>
    <dgm:cxn modelId="{BCFBE720-647E-4C3C-A544-7BCE5D55CD1A}" type="presParOf" srcId="{3604DAED-A118-4AF2-91EB-AD1FB471A175}" destId="{415611BD-8D45-438F-88CD-4FB08CE6CD3F}" srcOrd="3" destOrd="0" presId="urn:microsoft.com/office/officeart/2009/3/layout/HorizontalOrganizationChart"/>
    <dgm:cxn modelId="{75F25C4E-CDB8-4967-A951-D86C6BB56550}" type="presParOf" srcId="{415611BD-8D45-438F-88CD-4FB08CE6CD3F}" destId="{05C7C1A9-BF4C-4587-B828-2563ED1F157B}" srcOrd="0" destOrd="0" presId="urn:microsoft.com/office/officeart/2009/3/layout/HorizontalOrganizationChart"/>
    <dgm:cxn modelId="{5D7A5E90-DC4D-42A2-B920-4C68E2FEABC6}" type="presParOf" srcId="{05C7C1A9-BF4C-4587-B828-2563ED1F157B}" destId="{E49B3464-8BA7-40EC-AAE4-7E2549861AAF}" srcOrd="0" destOrd="0" presId="urn:microsoft.com/office/officeart/2009/3/layout/HorizontalOrganizationChart"/>
    <dgm:cxn modelId="{213E68E6-CE4E-44A3-B8EC-55D5812D5FF8}" type="presParOf" srcId="{05C7C1A9-BF4C-4587-B828-2563ED1F157B}" destId="{D23FC86B-D551-472F-9431-68BF9F72089C}" srcOrd="1" destOrd="0" presId="urn:microsoft.com/office/officeart/2009/3/layout/HorizontalOrganizationChart"/>
    <dgm:cxn modelId="{92369EDB-5563-4FEF-9EEF-90992A3926AA}" type="presParOf" srcId="{415611BD-8D45-438F-88CD-4FB08CE6CD3F}" destId="{D2040622-F415-4416-9449-530BACCE2E01}" srcOrd="1" destOrd="0" presId="urn:microsoft.com/office/officeart/2009/3/layout/HorizontalOrganizationChart"/>
    <dgm:cxn modelId="{33269FB1-03A1-42CA-892A-7DD8172C1C5C}" type="presParOf" srcId="{415611BD-8D45-438F-88CD-4FB08CE6CD3F}" destId="{84F89A2B-511D-4EAF-BB09-9F9C97ED2C20}" srcOrd="2" destOrd="0" presId="urn:microsoft.com/office/officeart/2009/3/layout/HorizontalOrganizationChart"/>
    <dgm:cxn modelId="{9142A0B2-A2A2-4C57-ABD3-F2A5E467B85A}" type="presParOf" srcId="{3604DAED-A118-4AF2-91EB-AD1FB471A175}" destId="{450611AE-0B8A-4B7C-9709-13C5DE6672B4}" srcOrd="4" destOrd="0" presId="urn:microsoft.com/office/officeart/2009/3/layout/HorizontalOrganizationChart"/>
    <dgm:cxn modelId="{33C54DF5-2830-45DD-9FD1-6D12C0051009}" type="presParOf" srcId="{3604DAED-A118-4AF2-91EB-AD1FB471A175}" destId="{1AE3442A-86B1-4A48-AE0D-56CB842CDACF}" srcOrd="5" destOrd="0" presId="urn:microsoft.com/office/officeart/2009/3/layout/HorizontalOrganizationChart"/>
    <dgm:cxn modelId="{BB6BC8F6-848E-4F4C-8992-F2397D85ABDF}" type="presParOf" srcId="{1AE3442A-86B1-4A48-AE0D-56CB842CDACF}" destId="{3383ED6D-DC5C-4519-B2DA-EBD2E0DDF583}" srcOrd="0" destOrd="0" presId="urn:microsoft.com/office/officeart/2009/3/layout/HorizontalOrganizationChart"/>
    <dgm:cxn modelId="{43434D8D-24F9-4581-93E5-B43569B07663}" type="presParOf" srcId="{3383ED6D-DC5C-4519-B2DA-EBD2E0DDF583}" destId="{329FD3E0-9EA4-45C7-849D-8623E0DFC9BF}" srcOrd="0" destOrd="0" presId="urn:microsoft.com/office/officeart/2009/3/layout/HorizontalOrganizationChart"/>
    <dgm:cxn modelId="{438CAF0D-DEC7-467B-9257-94149FE2987E}" type="presParOf" srcId="{3383ED6D-DC5C-4519-B2DA-EBD2E0DDF583}" destId="{93D9AA2B-7636-47BA-8A94-DBFBC6676FE6}" srcOrd="1" destOrd="0" presId="urn:microsoft.com/office/officeart/2009/3/layout/HorizontalOrganizationChart"/>
    <dgm:cxn modelId="{55561A17-71F6-4866-B82B-FB635A858275}" type="presParOf" srcId="{1AE3442A-86B1-4A48-AE0D-56CB842CDACF}" destId="{DFC986E0-234A-418D-8D08-E17EBA5A83B1}" srcOrd="1" destOrd="0" presId="urn:microsoft.com/office/officeart/2009/3/layout/HorizontalOrganizationChart"/>
    <dgm:cxn modelId="{C12313C9-65B1-4A86-8E80-E5F214C1E901}" type="presParOf" srcId="{1AE3442A-86B1-4A48-AE0D-56CB842CDACF}" destId="{2E0D88E2-781F-4302-8D4A-3B951D2376D8}" srcOrd="2" destOrd="0" presId="urn:microsoft.com/office/officeart/2009/3/layout/HorizontalOrganizationChart"/>
    <dgm:cxn modelId="{EEEA0EAA-BD84-460A-9D44-39F1C5B58BAA}" type="presParOf" srcId="{3604DAED-A118-4AF2-91EB-AD1FB471A175}" destId="{490DA1A0-DE02-4A00-A89B-C10156819DD1}" srcOrd="6" destOrd="0" presId="urn:microsoft.com/office/officeart/2009/3/layout/HorizontalOrganizationChart"/>
    <dgm:cxn modelId="{927F1CC5-A369-4CC5-9E0A-7F0FDB0699ED}" type="presParOf" srcId="{3604DAED-A118-4AF2-91EB-AD1FB471A175}" destId="{042AB6EE-F1E9-455D-B3DA-ED7D5CFB305C}" srcOrd="7" destOrd="0" presId="urn:microsoft.com/office/officeart/2009/3/layout/HorizontalOrganizationChart"/>
    <dgm:cxn modelId="{06C32750-F8F4-4039-867E-6381DB174BA2}" type="presParOf" srcId="{042AB6EE-F1E9-455D-B3DA-ED7D5CFB305C}" destId="{728B57F6-7E06-4A9F-BB36-FA9F12D3380D}" srcOrd="0" destOrd="0" presId="urn:microsoft.com/office/officeart/2009/3/layout/HorizontalOrganizationChart"/>
    <dgm:cxn modelId="{5063A20D-8730-42D4-9629-017170D3C5B6}" type="presParOf" srcId="{728B57F6-7E06-4A9F-BB36-FA9F12D3380D}" destId="{93E4924C-A6A0-4687-BB90-302F2D9D4FB0}" srcOrd="0" destOrd="0" presId="urn:microsoft.com/office/officeart/2009/3/layout/HorizontalOrganizationChart"/>
    <dgm:cxn modelId="{711D58C6-A684-4F67-B4D5-60F120890E8E}" type="presParOf" srcId="{728B57F6-7E06-4A9F-BB36-FA9F12D3380D}" destId="{7DAAA934-03B7-4D34-A1AF-1A95CDFC61E0}" srcOrd="1" destOrd="0" presId="urn:microsoft.com/office/officeart/2009/3/layout/HorizontalOrganizationChart"/>
    <dgm:cxn modelId="{F9EF3BC2-C88B-4CE1-9D08-145C7062E492}" type="presParOf" srcId="{042AB6EE-F1E9-455D-B3DA-ED7D5CFB305C}" destId="{1BC00EF4-45AC-4627-9C0A-808C92640781}" srcOrd="1" destOrd="0" presId="urn:microsoft.com/office/officeart/2009/3/layout/HorizontalOrganizationChart"/>
    <dgm:cxn modelId="{21CE792B-F657-4EE0-BFDF-B29A2B9B3B98}" type="presParOf" srcId="{042AB6EE-F1E9-455D-B3DA-ED7D5CFB305C}" destId="{3946A5A1-C51A-463D-BFD5-A0791E45DF6A}" srcOrd="2" destOrd="0" presId="urn:microsoft.com/office/officeart/2009/3/layout/HorizontalOrganizationChart"/>
    <dgm:cxn modelId="{220E6F4D-B83C-4F1C-BF83-4F4837D7986B}" type="presParOf" srcId="{D50C3547-66E2-453B-866D-DA717A165C4E}" destId="{89F807E6-3C15-483F-A3E5-12F0BD2CAD3A}"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Gross Working Capital</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6EBFA3AA-B169-478D-9865-2963E4044BD0}">
      <dgm:prSet phldrT="[Text]" custT="1"/>
      <dgm:spPr>
        <a:solidFill>
          <a:srgbClr val="543820"/>
        </a:solidFill>
      </dgm:spPr>
      <dgm:t>
        <a:bodyPr/>
        <a:lstStyle/>
        <a:p>
          <a:r>
            <a:rPr lang="en-US" sz="4000" dirty="0" smtClean="0"/>
            <a:t>Net Working Capital</a:t>
          </a:r>
          <a:endParaRPr lang="en-IN" sz="4000" dirty="0"/>
        </a:p>
      </dgm:t>
    </dgm:pt>
    <dgm:pt modelId="{7C5287F9-90CF-4CA3-A35E-BC991CFDA7FB}" type="parTrans" cxnId="{B287754D-1D88-4AC7-AD25-6999376FBE75}">
      <dgm:prSet/>
      <dgm:spPr/>
      <dgm:t>
        <a:bodyPr/>
        <a:lstStyle/>
        <a:p>
          <a:endParaRPr lang="en-IN"/>
        </a:p>
      </dgm:t>
    </dgm:pt>
    <dgm:pt modelId="{D4C0420B-6B2E-4619-89AE-D1F06E910024}" type="sibTrans" cxnId="{B287754D-1D88-4AC7-AD25-6999376FBE75}">
      <dgm:prSet/>
      <dgm:spPr/>
      <dgm:t>
        <a:bodyPr/>
        <a:lstStyle/>
        <a:p>
          <a:endParaRPr lang="en-IN"/>
        </a:p>
      </dgm:t>
    </dgm:pt>
    <dgm:pt modelId="{3785F61F-E5D6-478C-9692-1629183D7CF4}">
      <dgm:prSet phldrT="[Text]" custT="1"/>
      <dgm:spPr>
        <a:solidFill>
          <a:srgbClr val="543820"/>
        </a:solidFill>
      </dgm:spPr>
      <dgm:t>
        <a:bodyPr/>
        <a:lstStyle/>
        <a:p>
          <a:r>
            <a:rPr lang="en-US" sz="4000" dirty="0" smtClean="0"/>
            <a:t>Sum of all current assets that appear in the balance sheet </a:t>
          </a:r>
          <a:endParaRPr lang="en-IN" sz="4000" dirty="0"/>
        </a:p>
      </dgm:t>
    </dgm:pt>
    <dgm:pt modelId="{9B601BE5-893F-4B73-A093-2EC324FE0271}" type="parTrans" cxnId="{0024FC16-CD15-4CB3-94CE-52ACE1922C82}">
      <dgm:prSet/>
      <dgm:spPr/>
      <dgm:t>
        <a:bodyPr/>
        <a:lstStyle/>
        <a:p>
          <a:endParaRPr lang="en-IN"/>
        </a:p>
      </dgm:t>
    </dgm:pt>
    <dgm:pt modelId="{A676BE3F-E7B0-418F-BC42-8B00D7173008}" type="sibTrans" cxnId="{0024FC16-CD15-4CB3-94CE-52ACE1922C82}">
      <dgm:prSet/>
      <dgm:spPr/>
      <dgm:t>
        <a:bodyPr/>
        <a:lstStyle/>
        <a:p>
          <a:endParaRPr lang="en-IN"/>
        </a:p>
      </dgm:t>
    </dgm:pt>
    <dgm:pt modelId="{2A83476B-33AA-4A29-BF7C-2A3F1F86839E}">
      <dgm:prSet phldrT="[Text]" custT="1"/>
      <dgm:spPr>
        <a:solidFill>
          <a:srgbClr val="543820"/>
        </a:solidFill>
      </dgm:spPr>
      <dgm:t>
        <a:bodyPr/>
        <a:lstStyle/>
        <a:p>
          <a:r>
            <a:rPr lang="en-US" sz="4000" dirty="0" smtClean="0"/>
            <a:t>Working Capital</a:t>
          </a:r>
          <a:endParaRPr lang="en-IN" sz="4000" dirty="0"/>
        </a:p>
      </dgm:t>
    </dgm:pt>
    <dgm:pt modelId="{C8B355F7-1CDC-421C-8101-D25E32624138}" type="parTrans" cxnId="{8F83D3FB-6865-4CBE-ACE9-DFA10E7A7BA5}">
      <dgm:prSet/>
      <dgm:spPr/>
      <dgm:t>
        <a:bodyPr/>
        <a:lstStyle/>
        <a:p>
          <a:endParaRPr lang="en-IN"/>
        </a:p>
      </dgm:t>
    </dgm:pt>
    <dgm:pt modelId="{80CE51DA-A59E-4414-A232-A6E24204BBAD}" type="sibTrans" cxnId="{8F83D3FB-6865-4CBE-ACE9-DFA10E7A7BA5}">
      <dgm:prSet/>
      <dgm:spPr/>
      <dgm:t>
        <a:bodyPr/>
        <a:lstStyle/>
        <a:p>
          <a:endParaRPr lang="en-IN"/>
        </a:p>
      </dgm:t>
    </dgm:pt>
    <dgm:pt modelId="{7079FB96-49FC-4EF5-A407-A6FA0C796926}">
      <dgm:prSet phldrT="[Text]" custT="1"/>
      <dgm:spPr>
        <a:solidFill>
          <a:srgbClr val="543820"/>
        </a:solidFill>
      </dgm:spPr>
      <dgm:t>
        <a:bodyPr/>
        <a:lstStyle/>
        <a:p>
          <a:r>
            <a:rPr lang="en-US" sz="4000" dirty="0" smtClean="0"/>
            <a:t>The excess of current assets over current liabilities</a:t>
          </a:r>
          <a:endParaRPr lang="en-IN" sz="4000" dirty="0"/>
        </a:p>
      </dgm:t>
    </dgm:pt>
    <dgm:pt modelId="{B771A1A5-684E-4839-A687-44F31D65D447}" type="parTrans" cxnId="{97113B90-7774-4C84-BF20-0924D9478C60}">
      <dgm:prSet/>
      <dgm:spPr/>
      <dgm:t>
        <a:bodyPr/>
        <a:lstStyle/>
        <a:p>
          <a:endParaRPr lang="en-IN"/>
        </a:p>
      </dgm:t>
    </dgm:pt>
    <dgm:pt modelId="{42BFA34E-2B57-4639-B9D3-22064180462D}" type="sibTrans" cxnId="{97113B90-7774-4C84-BF20-0924D9478C60}">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pt>
    <dgm:pt modelId="{2E8568A5-6979-45FF-9291-F3024F32CFF0}" type="pres">
      <dgm:prSet presAssocID="{2A83476B-33AA-4A29-BF7C-2A3F1F86839E}" presName="hierRoot1" presStyleCnt="0">
        <dgm:presLayoutVars>
          <dgm:hierBranch val="init"/>
        </dgm:presLayoutVars>
      </dgm:prSet>
      <dgm:spPr/>
    </dgm:pt>
    <dgm:pt modelId="{A7CF0DE8-A0F8-4F0B-8ADB-C42AAC285EC3}" type="pres">
      <dgm:prSet presAssocID="{2A83476B-33AA-4A29-BF7C-2A3F1F86839E}" presName="rootComposite1" presStyleCnt="0"/>
      <dgm:spPr/>
    </dgm:pt>
    <dgm:pt modelId="{A8E94B39-9099-45A1-A424-B8CEAA4A7AE2}" type="pres">
      <dgm:prSet presAssocID="{2A83476B-33AA-4A29-BF7C-2A3F1F86839E}" presName="rootText1" presStyleLbl="node0" presStyleIdx="0" presStyleCnt="1" custScaleX="74593">
        <dgm:presLayoutVars>
          <dgm:chPref val="3"/>
        </dgm:presLayoutVars>
      </dgm:prSet>
      <dgm:spPr/>
    </dgm:pt>
    <dgm:pt modelId="{3650EA04-E3A3-4143-BC9E-3D7884DA3F39}" type="pres">
      <dgm:prSet presAssocID="{2A83476B-33AA-4A29-BF7C-2A3F1F86839E}" presName="rootConnector1" presStyleLbl="node1" presStyleIdx="0" presStyleCnt="0"/>
      <dgm:spPr/>
    </dgm:pt>
    <dgm:pt modelId="{6F6D4DC8-3E14-4CAE-B7FC-BB4CE9C19A4A}" type="pres">
      <dgm:prSet presAssocID="{2A83476B-33AA-4A29-BF7C-2A3F1F86839E}" presName="hierChild2" presStyleCnt="0"/>
      <dgm:spPr/>
    </dgm:pt>
    <dgm:pt modelId="{DEAF40BB-16A6-4CF3-83A9-186588852A82}" type="pres">
      <dgm:prSet presAssocID="{B2B08DD9-39E0-444F-974C-F77EEE4C9D24}" presName="Name64" presStyleLbl="parChTrans1D2" presStyleIdx="0" presStyleCnt="2"/>
      <dgm:spPr/>
    </dgm:pt>
    <dgm:pt modelId="{07E8BE41-6D86-48CB-B313-43C94BF793AF}" type="pres">
      <dgm:prSet presAssocID="{C99306A8-BDE9-403A-85A0-43C67DCE682C}" presName="hierRoot2" presStyleCnt="0">
        <dgm:presLayoutVars>
          <dgm:hierBranch val="init"/>
        </dgm:presLayoutVars>
      </dgm:prSet>
      <dgm:spPr/>
    </dgm:pt>
    <dgm:pt modelId="{546FD27B-656D-4DA9-98A1-CD887534F50A}" type="pres">
      <dgm:prSet presAssocID="{C99306A8-BDE9-403A-85A0-43C67DCE682C}" presName="rootComposite" presStyleCnt="0"/>
      <dgm:spPr/>
    </dgm:pt>
    <dgm:pt modelId="{1AFB11B1-DF98-4111-B800-BB58FE827675}" type="pres">
      <dgm:prSet presAssocID="{C99306A8-BDE9-403A-85A0-43C67DCE682C}" presName="rootText" presStyleLbl="node2" presStyleIdx="0" presStyleCnt="2">
        <dgm:presLayoutVars>
          <dgm:chPref val="3"/>
        </dgm:presLayoutVars>
      </dgm:prSet>
      <dgm:spPr/>
    </dgm:pt>
    <dgm:pt modelId="{44285F61-07B6-4DE4-85B6-2BFCBAAA5AA2}" type="pres">
      <dgm:prSet presAssocID="{C99306A8-BDE9-403A-85A0-43C67DCE682C}" presName="rootConnector" presStyleLbl="node2" presStyleIdx="0" presStyleCnt="2"/>
      <dgm:spPr/>
    </dgm:pt>
    <dgm:pt modelId="{903E93FC-6AA1-41D6-99A0-C9CABAA65AF6}" type="pres">
      <dgm:prSet presAssocID="{C99306A8-BDE9-403A-85A0-43C67DCE682C}" presName="hierChild4" presStyleCnt="0"/>
      <dgm:spPr/>
    </dgm:pt>
    <dgm:pt modelId="{00CF233D-0EC7-4FDA-BAC0-C3AAD7809188}" type="pres">
      <dgm:prSet presAssocID="{9B601BE5-893F-4B73-A093-2EC324FE0271}" presName="Name64" presStyleLbl="parChTrans1D3" presStyleIdx="0" presStyleCnt="2"/>
      <dgm:spPr/>
    </dgm:pt>
    <dgm:pt modelId="{EB7A7A71-7994-4E65-8CA4-C6BB4ADC4494}" type="pres">
      <dgm:prSet presAssocID="{3785F61F-E5D6-478C-9692-1629183D7CF4}" presName="hierRoot2" presStyleCnt="0">
        <dgm:presLayoutVars>
          <dgm:hierBranch val="init"/>
        </dgm:presLayoutVars>
      </dgm:prSet>
      <dgm:spPr/>
    </dgm:pt>
    <dgm:pt modelId="{9C7EA519-4073-4C3F-9A56-9CDD7F1CB018}" type="pres">
      <dgm:prSet presAssocID="{3785F61F-E5D6-478C-9692-1629183D7CF4}" presName="rootComposite" presStyleCnt="0"/>
      <dgm:spPr/>
    </dgm:pt>
    <dgm:pt modelId="{C0D005DF-D880-4355-9EBC-F99E4CB1ADBE}" type="pres">
      <dgm:prSet presAssocID="{3785F61F-E5D6-478C-9692-1629183D7CF4}" presName="rootText" presStyleLbl="node3" presStyleIdx="0" presStyleCnt="2">
        <dgm:presLayoutVars>
          <dgm:chPref val="3"/>
        </dgm:presLayoutVars>
      </dgm:prSet>
      <dgm:spPr/>
      <dgm:t>
        <a:bodyPr/>
        <a:lstStyle/>
        <a:p>
          <a:endParaRPr lang="en-IN"/>
        </a:p>
      </dgm:t>
    </dgm:pt>
    <dgm:pt modelId="{72F52FA2-E982-4878-86D3-727EC29A71F4}" type="pres">
      <dgm:prSet presAssocID="{3785F61F-E5D6-478C-9692-1629183D7CF4}" presName="rootConnector" presStyleLbl="node3" presStyleIdx="0" presStyleCnt="2"/>
      <dgm:spPr/>
    </dgm:pt>
    <dgm:pt modelId="{E10A9002-F8A0-4275-87EE-A3FEE63A018F}" type="pres">
      <dgm:prSet presAssocID="{3785F61F-E5D6-478C-9692-1629183D7CF4}" presName="hierChild4" presStyleCnt="0"/>
      <dgm:spPr/>
    </dgm:pt>
    <dgm:pt modelId="{E798D281-997E-48CB-A98E-AD088A563461}" type="pres">
      <dgm:prSet presAssocID="{3785F61F-E5D6-478C-9692-1629183D7CF4}" presName="hierChild5" presStyleCnt="0"/>
      <dgm:spPr/>
    </dgm:pt>
    <dgm:pt modelId="{3079597D-8464-47D4-8136-CB3C9B849063}" type="pres">
      <dgm:prSet presAssocID="{C99306A8-BDE9-403A-85A0-43C67DCE682C}" presName="hierChild5" presStyleCnt="0"/>
      <dgm:spPr/>
    </dgm:pt>
    <dgm:pt modelId="{D683465C-776F-4743-99FD-04A78F477C81}" type="pres">
      <dgm:prSet presAssocID="{7C5287F9-90CF-4CA3-A35E-BC991CFDA7FB}" presName="Name64" presStyleLbl="parChTrans1D2" presStyleIdx="1" presStyleCnt="2"/>
      <dgm:spPr/>
    </dgm:pt>
    <dgm:pt modelId="{25BBBFB6-2311-4B9F-9064-92DA844CD363}" type="pres">
      <dgm:prSet presAssocID="{6EBFA3AA-B169-478D-9865-2963E4044BD0}" presName="hierRoot2" presStyleCnt="0">
        <dgm:presLayoutVars>
          <dgm:hierBranch val="init"/>
        </dgm:presLayoutVars>
      </dgm:prSet>
      <dgm:spPr/>
    </dgm:pt>
    <dgm:pt modelId="{C45DFAB1-E58D-4E28-B90F-ABBC063FA8CB}" type="pres">
      <dgm:prSet presAssocID="{6EBFA3AA-B169-478D-9865-2963E4044BD0}" presName="rootComposite" presStyleCnt="0"/>
      <dgm:spPr/>
    </dgm:pt>
    <dgm:pt modelId="{FC57DF27-D5BE-4FD7-B5D2-FC2095A62DF8}" type="pres">
      <dgm:prSet presAssocID="{6EBFA3AA-B169-478D-9865-2963E4044BD0}" presName="rootText" presStyleLbl="node2" presStyleIdx="1" presStyleCnt="2">
        <dgm:presLayoutVars>
          <dgm:chPref val="3"/>
        </dgm:presLayoutVars>
      </dgm:prSet>
      <dgm:spPr/>
    </dgm:pt>
    <dgm:pt modelId="{ACFFC5A8-7E0F-4857-9BDD-924DCEA338E1}" type="pres">
      <dgm:prSet presAssocID="{6EBFA3AA-B169-478D-9865-2963E4044BD0}" presName="rootConnector" presStyleLbl="node2" presStyleIdx="1" presStyleCnt="2"/>
      <dgm:spPr/>
    </dgm:pt>
    <dgm:pt modelId="{90AF7128-5A32-4696-BCAE-C18215A6723C}" type="pres">
      <dgm:prSet presAssocID="{6EBFA3AA-B169-478D-9865-2963E4044BD0}" presName="hierChild4" presStyleCnt="0"/>
      <dgm:spPr/>
    </dgm:pt>
    <dgm:pt modelId="{9DD87DF4-C25C-42F6-8045-6639B92CBC58}" type="pres">
      <dgm:prSet presAssocID="{B771A1A5-684E-4839-A687-44F31D65D447}" presName="Name64" presStyleLbl="parChTrans1D3" presStyleIdx="1" presStyleCnt="2"/>
      <dgm:spPr/>
    </dgm:pt>
    <dgm:pt modelId="{A8499CD1-DD72-4F76-8D51-188BF76F72E7}" type="pres">
      <dgm:prSet presAssocID="{7079FB96-49FC-4EF5-A407-A6FA0C796926}" presName="hierRoot2" presStyleCnt="0">
        <dgm:presLayoutVars>
          <dgm:hierBranch val="init"/>
        </dgm:presLayoutVars>
      </dgm:prSet>
      <dgm:spPr/>
    </dgm:pt>
    <dgm:pt modelId="{AAB2B4B5-7B1D-49E4-8032-02F72EC7AD8A}" type="pres">
      <dgm:prSet presAssocID="{7079FB96-49FC-4EF5-A407-A6FA0C796926}" presName="rootComposite" presStyleCnt="0"/>
      <dgm:spPr/>
    </dgm:pt>
    <dgm:pt modelId="{862BFA59-1B90-4D3A-8D9E-A4017D2AA74A}" type="pres">
      <dgm:prSet presAssocID="{7079FB96-49FC-4EF5-A407-A6FA0C796926}" presName="rootText" presStyleLbl="node3" presStyleIdx="1" presStyleCnt="2">
        <dgm:presLayoutVars>
          <dgm:chPref val="3"/>
        </dgm:presLayoutVars>
      </dgm:prSet>
      <dgm:spPr/>
      <dgm:t>
        <a:bodyPr/>
        <a:lstStyle/>
        <a:p>
          <a:endParaRPr lang="en-IN"/>
        </a:p>
      </dgm:t>
    </dgm:pt>
    <dgm:pt modelId="{EDC63713-DCFC-4923-BDF2-3C611BBDBC1B}" type="pres">
      <dgm:prSet presAssocID="{7079FB96-49FC-4EF5-A407-A6FA0C796926}" presName="rootConnector" presStyleLbl="node3" presStyleIdx="1" presStyleCnt="2"/>
      <dgm:spPr/>
    </dgm:pt>
    <dgm:pt modelId="{D4D9350B-E48D-42CB-909B-6CB74D7C2E29}" type="pres">
      <dgm:prSet presAssocID="{7079FB96-49FC-4EF5-A407-A6FA0C796926}" presName="hierChild4" presStyleCnt="0"/>
      <dgm:spPr/>
    </dgm:pt>
    <dgm:pt modelId="{D0A6B720-8B8B-4840-A081-6DF026AC4C22}" type="pres">
      <dgm:prSet presAssocID="{7079FB96-49FC-4EF5-A407-A6FA0C796926}" presName="hierChild5" presStyleCnt="0"/>
      <dgm:spPr/>
    </dgm:pt>
    <dgm:pt modelId="{12929F78-302F-4D65-8DDB-00D662AEC2AC}" type="pres">
      <dgm:prSet presAssocID="{6EBFA3AA-B169-478D-9865-2963E4044BD0}" presName="hierChild5" presStyleCnt="0"/>
      <dgm:spPr/>
    </dgm:pt>
    <dgm:pt modelId="{69A7FC2F-F1A2-48B3-9D1F-B51F975DC202}" type="pres">
      <dgm:prSet presAssocID="{2A83476B-33AA-4A29-BF7C-2A3F1F86839E}" presName="hierChild3" presStyleCnt="0"/>
      <dgm:spPr/>
    </dgm:pt>
  </dgm:ptLst>
  <dgm:cxnLst>
    <dgm:cxn modelId="{547718A3-27DF-4E85-B845-750F6FF86117}" type="presOf" srcId="{3785F61F-E5D6-478C-9692-1629183D7CF4}" destId="{72F52FA2-E982-4878-86D3-727EC29A71F4}" srcOrd="1" destOrd="0" presId="urn:microsoft.com/office/officeart/2009/3/layout/HorizontalOrganizationChart"/>
    <dgm:cxn modelId="{0C9CFED4-EC19-47AF-B5FC-112B1438B22B}" type="presOf" srcId="{6CA55F22-87F4-4E44-A61E-DB2DF6091EBB}" destId="{81E3879D-2AC2-4A85-9EB1-977B68D16318}" srcOrd="0" destOrd="0" presId="urn:microsoft.com/office/officeart/2009/3/layout/HorizontalOrganizationChart"/>
    <dgm:cxn modelId="{9C98A5AF-DAD0-4EB6-90E9-D8A9596C26D4}" type="presOf" srcId="{C99306A8-BDE9-403A-85A0-43C67DCE682C}" destId="{1AFB11B1-DF98-4111-B800-BB58FE827675}" srcOrd="0" destOrd="0" presId="urn:microsoft.com/office/officeart/2009/3/layout/HorizontalOrganizationChart"/>
    <dgm:cxn modelId="{BF48ECF3-9531-4746-A611-1BF1ED055FEC}" type="presOf" srcId="{B2B08DD9-39E0-444F-974C-F77EEE4C9D24}" destId="{DEAF40BB-16A6-4CF3-83A9-186588852A82}" srcOrd="0" destOrd="0" presId="urn:microsoft.com/office/officeart/2009/3/layout/HorizontalOrganizationChart"/>
    <dgm:cxn modelId="{A1FBA947-1DEC-4A0D-B90B-4FE7D94C730C}" type="presOf" srcId="{7079FB96-49FC-4EF5-A407-A6FA0C796926}" destId="{862BFA59-1B90-4D3A-8D9E-A4017D2AA74A}" srcOrd="0" destOrd="0" presId="urn:microsoft.com/office/officeart/2009/3/layout/HorizontalOrganizationChart"/>
    <dgm:cxn modelId="{D10B97B5-335A-41EE-8C2F-B62A049C212B}" type="presOf" srcId="{B771A1A5-684E-4839-A687-44F31D65D447}" destId="{9DD87DF4-C25C-42F6-8045-6639B92CBC58}" srcOrd="0" destOrd="0" presId="urn:microsoft.com/office/officeart/2009/3/layout/HorizontalOrganizationChart"/>
    <dgm:cxn modelId="{8F83D3FB-6865-4CBE-ACE9-DFA10E7A7BA5}" srcId="{6CA55F22-87F4-4E44-A61E-DB2DF6091EBB}" destId="{2A83476B-33AA-4A29-BF7C-2A3F1F86839E}" srcOrd="0" destOrd="0" parTransId="{C8B355F7-1CDC-421C-8101-D25E32624138}" sibTransId="{80CE51DA-A59E-4414-A232-A6E24204BBAD}"/>
    <dgm:cxn modelId="{48908AC9-863F-49C2-9614-463A4A49F28D}" type="presOf" srcId="{6EBFA3AA-B169-478D-9865-2963E4044BD0}" destId="{FC57DF27-D5BE-4FD7-B5D2-FC2095A62DF8}" srcOrd="0" destOrd="0" presId="urn:microsoft.com/office/officeart/2009/3/layout/HorizontalOrganizationChart"/>
    <dgm:cxn modelId="{F5516426-AAFA-4DE3-9E3B-F42EDE1BE314}" type="presOf" srcId="{7C5287F9-90CF-4CA3-A35E-BC991CFDA7FB}" destId="{D683465C-776F-4743-99FD-04A78F477C81}" srcOrd="0" destOrd="0" presId="urn:microsoft.com/office/officeart/2009/3/layout/HorizontalOrganizationChart"/>
    <dgm:cxn modelId="{5778C94D-82C3-4313-9057-4CB54ED9E2F7}" type="presOf" srcId="{9B601BE5-893F-4B73-A093-2EC324FE0271}" destId="{00CF233D-0EC7-4FDA-BAC0-C3AAD7809188}" srcOrd="0" destOrd="0" presId="urn:microsoft.com/office/officeart/2009/3/layout/HorizontalOrganizationChart"/>
    <dgm:cxn modelId="{B287754D-1D88-4AC7-AD25-6999376FBE75}" srcId="{2A83476B-33AA-4A29-BF7C-2A3F1F86839E}" destId="{6EBFA3AA-B169-478D-9865-2963E4044BD0}" srcOrd="1" destOrd="0" parTransId="{7C5287F9-90CF-4CA3-A35E-BC991CFDA7FB}" sibTransId="{D4C0420B-6B2E-4619-89AE-D1F06E910024}"/>
    <dgm:cxn modelId="{97113B90-7774-4C84-BF20-0924D9478C60}" srcId="{6EBFA3AA-B169-478D-9865-2963E4044BD0}" destId="{7079FB96-49FC-4EF5-A407-A6FA0C796926}" srcOrd="0" destOrd="0" parTransId="{B771A1A5-684E-4839-A687-44F31D65D447}" sibTransId="{42BFA34E-2B57-4639-B9D3-22064180462D}"/>
    <dgm:cxn modelId="{9CC5F723-A9F7-49A0-B2D6-90FFBF7B4E17}" type="presOf" srcId="{3785F61F-E5D6-478C-9692-1629183D7CF4}" destId="{C0D005DF-D880-4355-9EBC-F99E4CB1ADBE}" srcOrd="0" destOrd="0" presId="urn:microsoft.com/office/officeart/2009/3/layout/HorizontalOrganizationChart"/>
    <dgm:cxn modelId="{2661D92A-7372-4323-9B38-AC4735D43834}" type="presOf" srcId="{6EBFA3AA-B169-478D-9865-2963E4044BD0}" destId="{ACFFC5A8-7E0F-4857-9BDD-924DCEA338E1}" srcOrd="1" destOrd="0" presId="urn:microsoft.com/office/officeart/2009/3/layout/HorizontalOrganizationChart"/>
    <dgm:cxn modelId="{2CA89A90-1B8C-4509-8AFB-378123BDB454}" type="presOf" srcId="{2A83476B-33AA-4A29-BF7C-2A3F1F86839E}" destId="{3650EA04-E3A3-4143-BC9E-3D7884DA3F39}" srcOrd="1" destOrd="0" presId="urn:microsoft.com/office/officeart/2009/3/layout/HorizontalOrganizationChart"/>
    <dgm:cxn modelId="{52F89242-F4CF-4F85-BF95-4703ACF687F1}" type="presOf" srcId="{2A83476B-33AA-4A29-BF7C-2A3F1F86839E}" destId="{A8E94B39-9099-45A1-A424-B8CEAA4A7AE2}" srcOrd="0" destOrd="0" presId="urn:microsoft.com/office/officeart/2009/3/layout/HorizontalOrganizationChart"/>
    <dgm:cxn modelId="{371B253B-3876-4696-A258-F9EA64EE200D}" srcId="{2A83476B-33AA-4A29-BF7C-2A3F1F86839E}" destId="{C99306A8-BDE9-403A-85A0-43C67DCE682C}" srcOrd="0" destOrd="0" parTransId="{B2B08DD9-39E0-444F-974C-F77EEE4C9D24}" sibTransId="{69BC3754-EA96-4E46-B240-A6AA7D65C4B3}"/>
    <dgm:cxn modelId="{88AAD88D-B98C-4A9B-8404-0DB29813D540}" type="presOf" srcId="{7079FB96-49FC-4EF5-A407-A6FA0C796926}" destId="{EDC63713-DCFC-4923-BDF2-3C611BBDBC1B}" srcOrd="1" destOrd="0" presId="urn:microsoft.com/office/officeart/2009/3/layout/HorizontalOrganizationChart"/>
    <dgm:cxn modelId="{F76BF202-DC69-4F45-ACF7-F2FC2090B875}" type="presOf" srcId="{C99306A8-BDE9-403A-85A0-43C67DCE682C}" destId="{44285F61-07B6-4DE4-85B6-2BFCBAAA5AA2}" srcOrd="1" destOrd="0" presId="urn:microsoft.com/office/officeart/2009/3/layout/HorizontalOrganizationChart"/>
    <dgm:cxn modelId="{0024FC16-CD15-4CB3-94CE-52ACE1922C82}" srcId="{C99306A8-BDE9-403A-85A0-43C67DCE682C}" destId="{3785F61F-E5D6-478C-9692-1629183D7CF4}" srcOrd="0" destOrd="0" parTransId="{9B601BE5-893F-4B73-A093-2EC324FE0271}" sibTransId="{A676BE3F-E7B0-418F-BC42-8B00D7173008}"/>
    <dgm:cxn modelId="{EBBDFD8F-002C-4DF9-8DC2-6C4A15F56FBF}" type="presParOf" srcId="{81E3879D-2AC2-4A85-9EB1-977B68D16318}" destId="{2E8568A5-6979-45FF-9291-F3024F32CFF0}" srcOrd="0" destOrd="0" presId="urn:microsoft.com/office/officeart/2009/3/layout/HorizontalOrganizationChart"/>
    <dgm:cxn modelId="{F87884A9-8956-4F04-8E9E-1068C91ABAE2}" type="presParOf" srcId="{2E8568A5-6979-45FF-9291-F3024F32CFF0}" destId="{A7CF0DE8-A0F8-4F0B-8ADB-C42AAC285EC3}" srcOrd="0" destOrd="0" presId="urn:microsoft.com/office/officeart/2009/3/layout/HorizontalOrganizationChart"/>
    <dgm:cxn modelId="{6D456A15-CEE6-4AC3-811A-E1832F0FE682}" type="presParOf" srcId="{A7CF0DE8-A0F8-4F0B-8ADB-C42AAC285EC3}" destId="{A8E94B39-9099-45A1-A424-B8CEAA4A7AE2}" srcOrd="0" destOrd="0" presId="urn:microsoft.com/office/officeart/2009/3/layout/HorizontalOrganizationChart"/>
    <dgm:cxn modelId="{1DA7F14D-E359-44D0-9722-4A651B252EE9}" type="presParOf" srcId="{A7CF0DE8-A0F8-4F0B-8ADB-C42AAC285EC3}" destId="{3650EA04-E3A3-4143-BC9E-3D7884DA3F39}" srcOrd="1" destOrd="0" presId="urn:microsoft.com/office/officeart/2009/3/layout/HorizontalOrganizationChart"/>
    <dgm:cxn modelId="{08F414A0-370E-4D66-98C7-C85360B55D43}" type="presParOf" srcId="{2E8568A5-6979-45FF-9291-F3024F32CFF0}" destId="{6F6D4DC8-3E14-4CAE-B7FC-BB4CE9C19A4A}" srcOrd="1" destOrd="0" presId="urn:microsoft.com/office/officeart/2009/3/layout/HorizontalOrganizationChart"/>
    <dgm:cxn modelId="{D9B42B7F-48AE-4625-89DE-909C2D23906D}" type="presParOf" srcId="{6F6D4DC8-3E14-4CAE-B7FC-BB4CE9C19A4A}" destId="{DEAF40BB-16A6-4CF3-83A9-186588852A82}" srcOrd="0" destOrd="0" presId="urn:microsoft.com/office/officeart/2009/3/layout/HorizontalOrganizationChart"/>
    <dgm:cxn modelId="{EF31184E-15EB-407C-9C54-CB053585BE05}" type="presParOf" srcId="{6F6D4DC8-3E14-4CAE-B7FC-BB4CE9C19A4A}" destId="{07E8BE41-6D86-48CB-B313-43C94BF793AF}" srcOrd="1" destOrd="0" presId="urn:microsoft.com/office/officeart/2009/3/layout/HorizontalOrganizationChart"/>
    <dgm:cxn modelId="{92994E63-0D6B-44A7-BC4C-6603C7EA326A}" type="presParOf" srcId="{07E8BE41-6D86-48CB-B313-43C94BF793AF}" destId="{546FD27B-656D-4DA9-98A1-CD887534F50A}" srcOrd="0" destOrd="0" presId="urn:microsoft.com/office/officeart/2009/3/layout/HorizontalOrganizationChart"/>
    <dgm:cxn modelId="{F3B50F7B-CB7D-412D-8569-DD420984A939}" type="presParOf" srcId="{546FD27B-656D-4DA9-98A1-CD887534F50A}" destId="{1AFB11B1-DF98-4111-B800-BB58FE827675}" srcOrd="0" destOrd="0" presId="urn:microsoft.com/office/officeart/2009/3/layout/HorizontalOrganizationChart"/>
    <dgm:cxn modelId="{CB31ED7F-CFEB-47A7-9723-69F8723666C9}" type="presParOf" srcId="{546FD27B-656D-4DA9-98A1-CD887534F50A}" destId="{44285F61-07B6-4DE4-85B6-2BFCBAAA5AA2}" srcOrd="1" destOrd="0" presId="urn:microsoft.com/office/officeart/2009/3/layout/HorizontalOrganizationChart"/>
    <dgm:cxn modelId="{0336D9C8-8286-47FE-B6E2-982AA6FF7143}" type="presParOf" srcId="{07E8BE41-6D86-48CB-B313-43C94BF793AF}" destId="{903E93FC-6AA1-41D6-99A0-C9CABAA65AF6}" srcOrd="1" destOrd="0" presId="urn:microsoft.com/office/officeart/2009/3/layout/HorizontalOrganizationChart"/>
    <dgm:cxn modelId="{DB0CE6CE-E2F4-4524-8B54-546E5A9741FD}" type="presParOf" srcId="{903E93FC-6AA1-41D6-99A0-C9CABAA65AF6}" destId="{00CF233D-0EC7-4FDA-BAC0-C3AAD7809188}" srcOrd="0" destOrd="0" presId="urn:microsoft.com/office/officeart/2009/3/layout/HorizontalOrganizationChart"/>
    <dgm:cxn modelId="{1984D259-BF8E-4105-8998-2F3E24D13CEE}" type="presParOf" srcId="{903E93FC-6AA1-41D6-99A0-C9CABAA65AF6}" destId="{EB7A7A71-7994-4E65-8CA4-C6BB4ADC4494}" srcOrd="1" destOrd="0" presId="urn:microsoft.com/office/officeart/2009/3/layout/HorizontalOrganizationChart"/>
    <dgm:cxn modelId="{963651CF-3C63-4B6C-8265-E9D3127D90B8}" type="presParOf" srcId="{EB7A7A71-7994-4E65-8CA4-C6BB4ADC4494}" destId="{9C7EA519-4073-4C3F-9A56-9CDD7F1CB018}" srcOrd="0" destOrd="0" presId="urn:microsoft.com/office/officeart/2009/3/layout/HorizontalOrganizationChart"/>
    <dgm:cxn modelId="{E7658660-08F8-413D-9271-DD03AD789948}" type="presParOf" srcId="{9C7EA519-4073-4C3F-9A56-9CDD7F1CB018}" destId="{C0D005DF-D880-4355-9EBC-F99E4CB1ADBE}" srcOrd="0" destOrd="0" presId="urn:microsoft.com/office/officeart/2009/3/layout/HorizontalOrganizationChart"/>
    <dgm:cxn modelId="{C3BB243F-52D4-4289-9559-709EA7406B03}" type="presParOf" srcId="{9C7EA519-4073-4C3F-9A56-9CDD7F1CB018}" destId="{72F52FA2-E982-4878-86D3-727EC29A71F4}" srcOrd="1" destOrd="0" presId="urn:microsoft.com/office/officeart/2009/3/layout/HorizontalOrganizationChart"/>
    <dgm:cxn modelId="{129AAFAF-1819-4964-8CCB-69FA0B9FD2C1}" type="presParOf" srcId="{EB7A7A71-7994-4E65-8CA4-C6BB4ADC4494}" destId="{E10A9002-F8A0-4275-87EE-A3FEE63A018F}" srcOrd="1" destOrd="0" presId="urn:microsoft.com/office/officeart/2009/3/layout/HorizontalOrganizationChart"/>
    <dgm:cxn modelId="{2CC6603A-E3B8-4779-BB69-3DAEC484CB15}" type="presParOf" srcId="{EB7A7A71-7994-4E65-8CA4-C6BB4ADC4494}" destId="{E798D281-997E-48CB-A98E-AD088A563461}" srcOrd="2" destOrd="0" presId="urn:microsoft.com/office/officeart/2009/3/layout/HorizontalOrganizationChart"/>
    <dgm:cxn modelId="{379A4FA7-674B-49A5-A149-B3894827D062}" type="presParOf" srcId="{07E8BE41-6D86-48CB-B313-43C94BF793AF}" destId="{3079597D-8464-47D4-8136-CB3C9B849063}" srcOrd="2" destOrd="0" presId="urn:microsoft.com/office/officeart/2009/3/layout/HorizontalOrganizationChart"/>
    <dgm:cxn modelId="{89F4DB28-3BBC-4F5A-BA81-F9D5FABDBC1A}" type="presParOf" srcId="{6F6D4DC8-3E14-4CAE-B7FC-BB4CE9C19A4A}" destId="{D683465C-776F-4743-99FD-04A78F477C81}" srcOrd="2" destOrd="0" presId="urn:microsoft.com/office/officeart/2009/3/layout/HorizontalOrganizationChart"/>
    <dgm:cxn modelId="{8C3A8ED8-FADB-4972-AB03-E3033C06E334}" type="presParOf" srcId="{6F6D4DC8-3E14-4CAE-B7FC-BB4CE9C19A4A}" destId="{25BBBFB6-2311-4B9F-9064-92DA844CD363}" srcOrd="3" destOrd="0" presId="urn:microsoft.com/office/officeart/2009/3/layout/HorizontalOrganizationChart"/>
    <dgm:cxn modelId="{0D13BCE9-A734-479E-9E69-DE6F644D03E8}" type="presParOf" srcId="{25BBBFB6-2311-4B9F-9064-92DA844CD363}" destId="{C45DFAB1-E58D-4E28-B90F-ABBC063FA8CB}" srcOrd="0" destOrd="0" presId="urn:microsoft.com/office/officeart/2009/3/layout/HorizontalOrganizationChart"/>
    <dgm:cxn modelId="{951CACE0-C8B9-4738-BAD8-E99C724C18E3}" type="presParOf" srcId="{C45DFAB1-E58D-4E28-B90F-ABBC063FA8CB}" destId="{FC57DF27-D5BE-4FD7-B5D2-FC2095A62DF8}" srcOrd="0" destOrd="0" presId="urn:microsoft.com/office/officeart/2009/3/layout/HorizontalOrganizationChart"/>
    <dgm:cxn modelId="{07BFFC4E-BB2F-4736-AC08-23D1CD354965}" type="presParOf" srcId="{C45DFAB1-E58D-4E28-B90F-ABBC063FA8CB}" destId="{ACFFC5A8-7E0F-4857-9BDD-924DCEA338E1}" srcOrd="1" destOrd="0" presId="urn:microsoft.com/office/officeart/2009/3/layout/HorizontalOrganizationChart"/>
    <dgm:cxn modelId="{8FF3CBC7-38CE-4E7E-A0EB-A16848FB49AD}" type="presParOf" srcId="{25BBBFB6-2311-4B9F-9064-92DA844CD363}" destId="{90AF7128-5A32-4696-BCAE-C18215A6723C}" srcOrd="1" destOrd="0" presId="urn:microsoft.com/office/officeart/2009/3/layout/HorizontalOrganizationChart"/>
    <dgm:cxn modelId="{95434CF5-9915-44D8-9364-7720CCCC463A}" type="presParOf" srcId="{90AF7128-5A32-4696-BCAE-C18215A6723C}" destId="{9DD87DF4-C25C-42F6-8045-6639B92CBC58}" srcOrd="0" destOrd="0" presId="urn:microsoft.com/office/officeart/2009/3/layout/HorizontalOrganizationChart"/>
    <dgm:cxn modelId="{622017C5-5E26-4B8F-A7AB-9664BF8550EB}" type="presParOf" srcId="{90AF7128-5A32-4696-BCAE-C18215A6723C}" destId="{A8499CD1-DD72-4F76-8D51-188BF76F72E7}" srcOrd="1" destOrd="0" presId="urn:microsoft.com/office/officeart/2009/3/layout/HorizontalOrganizationChart"/>
    <dgm:cxn modelId="{5EA70660-4556-4DC5-8049-515FF49C1735}" type="presParOf" srcId="{A8499CD1-DD72-4F76-8D51-188BF76F72E7}" destId="{AAB2B4B5-7B1D-49E4-8032-02F72EC7AD8A}" srcOrd="0" destOrd="0" presId="urn:microsoft.com/office/officeart/2009/3/layout/HorizontalOrganizationChart"/>
    <dgm:cxn modelId="{3274565E-FF90-4358-9BB7-549FDBACA59A}" type="presParOf" srcId="{AAB2B4B5-7B1D-49E4-8032-02F72EC7AD8A}" destId="{862BFA59-1B90-4D3A-8D9E-A4017D2AA74A}" srcOrd="0" destOrd="0" presId="urn:microsoft.com/office/officeart/2009/3/layout/HorizontalOrganizationChart"/>
    <dgm:cxn modelId="{DEBDC45D-4F59-4420-A249-0B389C197F72}" type="presParOf" srcId="{AAB2B4B5-7B1D-49E4-8032-02F72EC7AD8A}" destId="{EDC63713-DCFC-4923-BDF2-3C611BBDBC1B}" srcOrd="1" destOrd="0" presId="urn:microsoft.com/office/officeart/2009/3/layout/HorizontalOrganizationChart"/>
    <dgm:cxn modelId="{E11D58FE-9688-4BA6-9C65-1A024B74FB31}" type="presParOf" srcId="{A8499CD1-DD72-4F76-8D51-188BF76F72E7}" destId="{D4D9350B-E48D-42CB-909B-6CB74D7C2E29}" srcOrd="1" destOrd="0" presId="urn:microsoft.com/office/officeart/2009/3/layout/HorizontalOrganizationChart"/>
    <dgm:cxn modelId="{312165A3-A264-4BA6-8EFA-2C682D2A45FC}" type="presParOf" srcId="{A8499CD1-DD72-4F76-8D51-188BF76F72E7}" destId="{D0A6B720-8B8B-4840-A081-6DF026AC4C22}" srcOrd="2" destOrd="0" presId="urn:microsoft.com/office/officeart/2009/3/layout/HorizontalOrganizationChart"/>
    <dgm:cxn modelId="{7430D702-F49B-4922-A203-20F8C8B5272A}" type="presParOf" srcId="{25BBBFB6-2311-4B9F-9064-92DA844CD363}" destId="{12929F78-302F-4D65-8DDB-00D662AEC2AC}" srcOrd="2" destOrd="0" presId="urn:microsoft.com/office/officeart/2009/3/layout/HorizontalOrganizationChart"/>
    <dgm:cxn modelId="{6625B3A5-D85B-4E71-9A78-0C8A9DFAE1FD}" type="presParOf" srcId="{2E8568A5-6979-45FF-9291-F3024F32CFF0}" destId="{69A7FC2F-F1A2-48B3-9D1F-B51F975DC202}"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Permanent</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6EBFA3AA-B169-478D-9865-2963E4044BD0}">
      <dgm:prSet phldrT="[Text]" custT="1"/>
      <dgm:spPr>
        <a:solidFill>
          <a:srgbClr val="543820"/>
        </a:solidFill>
      </dgm:spPr>
      <dgm:t>
        <a:bodyPr/>
        <a:lstStyle/>
        <a:p>
          <a:r>
            <a:rPr lang="en-US" sz="4000" dirty="0" smtClean="0"/>
            <a:t>Temporary</a:t>
          </a:r>
          <a:endParaRPr lang="en-IN" sz="4000" dirty="0"/>
        </a:p>
      </dgm:t>
    </dgm:pt>
    <dgm:pt modelId="{7C5287F9-90CF-4CA3-A35E-BC991CFDA7FB}" type="parTrans" cxnId="{B287754D-1D88-4AC7-AD25-6999376FBE75}">
      <dgm:prSet/>
      <dgm:spPr/>
      <dgm:t>
        <a:bodyPr/>
        <a:lstStyle/>
        <a:p>
          <a:endParaRPr lang="en-IN"/>
        </a:p>
      </dgm:t>
    </dgm:pt>
    <dgm:pt modelId="{D4C0420B-6B2E-4619-89AE-D1F06E910024}" type="sibTrans" cxnId="{B287754D-1D88-4AC7-AD25-6999376FBE75}">
      <dgm:prSet/>
      <dgm:spPr/>
      <dgm:t>
        <a:bodyPr/>
        <a:lstStyle/>
        <a:p>
          <a:endParaRPr lang="en-IN"/>
        </a:p>
      </dgm:t>
    </dgm:pt>
    <dgm:pt modelId="{3785F61F-E5D6-478C-9692-1629183D7CF4}">
      <dgm:prSet phldrT="[Text]" custT="1"/>
      <dgm:spPr>
        <a:solidFill>
          <a:srgbClr val="543820"/>
        </a:solidFill>
      </dgm:spPr>
      <dgm:t>
        <a:bodyPr/>
        <a:lstStyle/>
        <a:p>
          <a:r>
            <a:rPr lang="en-US" sz="4000" dirty="0" smtClean="0"/>
            <a:t>Assets that are required on a continuing basis over the entire year  </a:t>
          </a:r>
          <a:endParaRPr lang="en-IN" sz="4000" dirty="0"/>
        </a:p>
      </dgm:t>
    </dgm:pt>
    <dgm:pt modelId="{9B601BE5-893F-4B73-A093-2EC324FE0271}" type="parTrans" cxnId="{0024FC16-CD15-4CB3-94CE-52ACE1922C82}">
      <dgm:prSet/>
      <dgm:spPr/>
      <dgm:t>
        <a:bodyPr/>
        <a:lstStyle/>
        <a:p>
          <a:endParaRPr lang="en-IN"/>
        </a:p>
      </dgm:t>
    </dgm:pt>
    <dgm:pt modelId="{A676BE3F-E7B0-418F-BC42-8B00D7173008}" type="sibTrans" cxnId="{0024FC16-CD15-4CB3-94CE-52ACE1922C82}">
      <dgm:prSet/>
      <dgm:spPr/>
      <dgm:t>
        <a:bodyPr/>
        <a:lstStyle/>
        <a:p>
          <a:endParaRPr lang="en-IN"/>
        </a:p>
      </dgm:t>
    </dgm:pt>
    <dgm:pt modelId="{2A83476B-33AA-4A29-BF7C-2A3F1F86839E}">
      <dgm:prSet phldrT="[Text]" custT="1"/>
      <dgm:spPr>
        <a:solidFill>
          <a:srgbClr val="543820"/>
        </a:solidFill>
      </dgm:spPr>
      <dgm:t>
        <a:bodyPr/>
        <a:lstStyle/>
        <a:p>
          <a:r>
            <a:rPr lang="en-US" sz="4000" dirty="0" smtClean="0"/>
            <a:t>Working Capital</a:t>
          </a:r>
          <a:endParaRPr lang="en-IN" sz="4000" dirty="0"/>
        </a:p>
      </dgm:t>
    </dgm:pt>
    <dgm:pt modelId="{C8B355F7-1CDC-421C-8101-D25E32624138}" type="parTrans" cxnId="{8F83D3FB-6865-4CBE-ACE9-DFA10E7A7BA5}">
      <dgm:prSet/>
      <dgm:spPr/>
      <dgm:t>
        <a:bodyPr/>
        <a:lstStyle/>
        <a:p>
          <a:endParaRPr lang="en-IN"/>
        </a:p>
      </dgm:t>
    </dgm:pt>
    <dgm:pt modelId="{80CE51DA-A59E-4414-A232-A6E24204BBAD}" type="sibTrans" cxnId="{8F83D3FB-6865-4CBE-ACE9-DFA10E7A7BA5}">
      <dgm:prSet/>
      <dgm:spPr/>
      <dgm:t>
        <a:bodyPr/>
        <a:lstStyle/>
        <a:p>
          <a:endParaRPr lang="en-IN"/>
        </a:p>
      </dgm:t>
    </dgm:pt>
    <dgm:pt modelId="{FC8CA2ED-4003-408B-8864-6CB64EE0C53F}">
      <dgm:prSet phldrT="[Text]" custT="1"/>
      <dgm:spPr>
        <a:solidFill>
          <a:srgbClr val="543820"/>
        </a:solidFill>
      </dgm:spPr>
      <dgm:t>
        <a:bodyPr/>
        <a:lstStyle/>
        <a:p>
          <a:r>
            <a:rPr lang="en-US" sz="4000" dirty="0" smtClean="0"/>
            <a:t>Additional assets required at different times during the year</a:t>
          </a:r>
          <a:endParaRPr lang="en-IN" sz="4000" dirty="0"/>
        </a:p>
      </dgm:t>
    </dgm:pt>
    <dgm:pt modelId="{EFE3CA74-9CCE-4460-98FA-374644106492}" type="parTrans" cxnId="{A8BCFB85-C7E5-4827-96B1-E5D4EA663895}">
      <dgm:prSet/>
      <dgm:spPr/>
      <dgm:t>
        <a:bodyPr/>
        <a:lstStyle/>
        <a:p>
          <a:endParaRPr lang="en-IN"/>
        </a:p>
      </dgm:t>
    </dgm:pt>
    <dgm:pt modelId="{E95E6BB1-2D8C-41CA-8F8E-75DD057B9BFF}" type="sibTrans" cxnId="{A8BCFB85-C7E5-4827-96B1-E5D4EA663895}">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pt>
    <dgm:pt modelId="{2E8568A5-6979-45FF-9291-F3024F32CFF0}" type="pres">
      <dgm:prSet presAssocID="{2A83476B-33AA-4A29-BF7C-2A3F1F86839E}" presName="hierRoot1" presStyleCnt="0">
        <dgm:presLayoutVars>
          <dgm:hierBranch val="init"/>
        </dgm:presLayoutVars>
      </dgm:prSet>
      <dgm:spPr/>
    </dgm:pt>
    <dgm:pt modelId="{A7CF0DE8-A0F8-4F0B-8ADB-C42AAC285EC3}" type="pres">
      <dgm:prSet presAssocID="{2A83476B-33AA-4A29-BF7C-2A3F1F86839E}" presName="rootComposite1" presStyleCnt="0"/>
      <dgm:spPr/>
    </dgm:pt>
    <dgm:pt modelId="{A8E94B39-9099-45A1-A424-B8CEAA4A7AE2}" type="pres">
      <dgm:prSet presAssocID="{2A83476B-33AA-4A29-BF7C-2A3F1F86839E}" presName="rootText1" presStyleLbl="node0" presStyleIdx="0" presStyleCnt="1" custScaleX="63272">
        <dgm:presLayoutVars>
          <dgm:chPref val="3"/>
        </dgm:presLayoutVars>
      </dgm:prSet>
      <dgm:spPr/>
    </dgm:pt>
    <dgm:pt modelId="{3650EA04-E3A3-4143-BC9E-3D7884DA3F39}" type="pres">
      <dgm:prSet presAssocID="{2A83476B-33AA-4A29-BF7C-2A3F1F86839E}" presName="rootConnector1" presStyleLbl="node1" presStyleIdx="0" presStyleCnt="0"/>
      <dgm:spPr/>
    </dgm:pt>
    <dgm:pt modelId="{6F6D4DC8-3E14-4CAE-B7FC-BB4CE9C19A4A}" type="pres">
      <dgm:prSet presAssocID="{2A83476B-33AA-4A29-BF7C-2A3F1F86839E}" presName="hierChild2" presStyleCnt="0"/>
      <dgm:spPr/>
    </dgm:pt>
    <dgm:pt modelId="{DEAF40BB-16A6-4CF3-83A9-186588852A82}" type="pres">
      <dgm:prSet presAssocID="{B2B08DD9-39E0-444F-974C-F77EEE4C9D24}" presName="Name64" presStyleLbl="parChTrans1D2" presStyleIdx="0" presStyleCnt="2"/>
      <dgm:spPr/>
    </dgm:pt>
    <dgm:pt modelId="{07E8BE41-6D86-48CB-B313-43C94BF793AF}" type="pres">
      <dgm:prSet presAssocID="{C99306A8-BDE9-403A-85A0-43C67DCE682C}" presName="hierRoot2" presStyleCnt="0">
        <dgm:presLayoutVars>
          <dgm:hierBranch val="init"/>
        </dgm:presLayoutVars>
      </dgm:prSet>
      <dgm:spPr/>
    </dgm:pt>
    <dgm:pt modelId="{546FD27B-656D-4DA9-98A1-CD887534F50A}" type="pres">
      <dgm:prSet presAssocID="{C99306A8-BDE9-403A-85A0-43C67DCE682C}" presName="rootComposite" presStyleCnt="0"/>
      <dgm:spPr/>
    </dgm:pt>
    <dgm:pt modelId="{1AFB11B1-DF98-4111-B800-BB58FE827675}" type="pres">
      <dgm:prSet presAssocID="{C99306A8-BDE9-403A-85A0-43C67DCE682C}" presName="rootText" presStyleLbl="node2" presStyleIdx="0" presStyleCnt="2" custScaleX="42740" custScaleY="49091">
        <dgm:presLayoutVars>
          <dgm:chPref val="3"/>
        </dgm:presLayoutVars>
      </dgm:prSet>
      <dgm:spPr/>
      <dgm:t>
        <a:bodyPr/>
        <a:lstStyle/>
        <a:p>
          <a:endParaRPr lang="en-IN"/>
        </a:p>
      </dgm:t>
    </dgm:pt>
    <dgm:pt modelId="{44285F61-07B6-4DE4-85B6-2BFCBAAA5AA2}" type="pres">
      <dgm:prSet presAssocID="{C99306A8-BDE9-403A-85A0-43C67DCE682C}" presName="rootConnector" presStyleLbl="node2" presStyleIdx="0" presStyleCnt="2"/>
      <dgm:spPr/>
    </dgm:pt>
    <dgm:pt modelId="{903E93FC-6AA1-41D6-99A0-C9CABAA65AF6}" type="pres">
      <dgm:prSet presAssocID="{C99306A8-BDE9-403A-85A0-43C67DCE682C}" presName="hierChild4" presStyleCnt="0"/>
      <dgm:spPr/>
    </dgm:pt>
    <dgm:pt modelId="{00CF233D-0EC7-4FDA-BAC0-C3AAD7809188}" type="pres">
      <dgm:prSet presAssocID="{9B601BE5-893F-4B73-A093-2EC324FE0271}" presName="Name64" presStyleLbl="parChTrans1D3" presStyleIdx="0" presStyleCnt="2"/>
      <dgm:spPr/>
    </dgm:pt>
    <dgm:pt modelId="{EB7A7A71-7994-4E65-8CA4-C6BB4ADC4494}" type="pres">
      <dgm:prSet presAssocID="{3785F61F-E5D6-478C-9692-1629183D7CF4}" presName="hierRoot2" presStyleCnt="0">
        <dgm:presLayoutVars>
          <dgm:hierBranch val="init"/>
        </dgm:presLayoutVars>
      </dgm:prSet>
      <dgm:spPr/>
    </dgm:pt>
    <dgm:pt modelId="{9C7EA519-4073-4C3F-9A56-9CDD7F1CB018}" type="pres">
      <dgm:prSet presAssocID="{3785F61F-E5D6-478C-9692-1629183D7CF4}" presName="rootComposite" presStyleCnt="0"/>
      <dgm:spPr/>
    </dgm:pt>
    <dgm:pt modelId="{C0D005DF-D880-4355-9EBC-F99E4CB1ADBE}" type="pres">
      <dgm:prSet presAssocID="{3785F61F-E5D6-478C-9692-1629183D7CF4}" presName="rootText" presStyleLbl="node3" presStyleIdx="0" presStyleCnt="2" custScaleX="105118" custScaleY="82005">
        <dgm:presLayoutVars>
          <dgm:chPref val="3"/>
        </dgm:presLayoutVars>
      </dgm:prSet>
      <dgm:spPr/>
      <dgm:t>
        <a:bodyPr/>
        <a:lstStyle/>
        <a:p>
          <a:endParaRPr lang="en-IN"/>
        </a:p>
      </dgm:t>
    </dgm:pt>
    <dgm:pt modelId="{72F52FA2-E982-4878-86D3-727EC29A71F4}" type="pres">
      <dgm:prSet presAssocID="{3785F61F-E5D6-478C-9692-1629183D7CF4}" presName="rootConnector" presStyleLbl="node3" presStyleIdx="0" presStyleCnt="2"/>
      <dgm:spPr/>
    </dgm:pt>
    <dgm:pt modelId="{E10A9002-F8A0-4275-87EE-A3FEE63A018F}" type="pres">
      <dgm:prSet presAssocID="{3785F61F-E5D6-478C-9692-1629183D7CF4}" presName="hierChild4" presStyleCnt="0"/>
      <dgm:spPr/>
    </dgm:pt>
    <dgm:pt modelId="{E798D281-997E-48CB-A98E-AD088A563461}" type="pres">
      <dgm:prSet presAssocID="{3785F61F-E5D6-478C-9692-1629183D7CF4}" presName="hierChild5" presStyleCnt="0"/>
      <dgm:spPr/>
    </dgm:pt>
    <dgm:pt modelId="{3079597D-8464-47D4-8136-CB3C9B849063}" type="pres">
      <dgm:prSet presAssocID="{C99306A8-BDE9-403A-85A0-43C67DCE682C}" presName="hierChild5" presStyleCnt="0"/>
      <dgm:spPr/>
    </dgm:pt>
    <dgm:pt modelId="{D683465C-776F-4743-99FD-04A78F477C81}" type="pres">
      <dgm:prSet presAssocID="{7C5287F9-90CF-4CA3-A35E-BC991CFDA7FB}" presName="Name64" presStyleLbl="parChTrans1D2" presStyleIdx="1" presStyleCnt="2"/>
      <dgm:spPr/>
    </dgm:pt>
    <dgm:pt modelId="{25BBBFB6-2311-4B9F-9064-92DA844CD363}" type="pres">
      <dgm:prSet presAssocID="{6EBFA3AA-B169-478D-9865-2963E4044BD0}" presName="hierRoot2" presStyleCnt="0">
        <dgm:presLayoutVars>
          <dgm:hierBranch val="init"/>
        </dgm:presLayoutVars>
      </dgm:prSet>
      <dgm:spPr/>
    </dgm:pt>
    <dgm:pt modelId="{C45DFAB1-E58D-4E28-B90F-ABBC063FA8CB}" type="pres">
      <dgm:prSet presAssocID="{6EBFA3AA-B169-478D-9865-2963E4044BD0}" presName="rootComposite" presStyleCnt="0"/>
      <dgm:spPr/>
    </dgm:pt>
    <dgm:pt modelId="{FC57DF27-D5BE-4FD7-B5D2-FC2095A62DF8}" type="pres">
      <dgm:prSet presAssocID="{6EBFA3AA-B169-478D-9865-2963E4044BD0}" presName="rootText" presStyleLbl="node2" presStyleIdx="1" presStyleCnt="2" custScaleX="44200" custScaleY="63814">
        <dgm:presLayoutVars>
          <dgm:chPref val="3"/>
        </dgm:presLayoutVars>
      </dgm:prSet>
      <dgm:spPr/>
      <dgm:t>
        <a:bodyPr/>
        <a:lstStyle/>
        <a:p>
          <a:endParaRPr lang="en-IN"/>
        </a:p>
      </dgm:t>
    </dgm:pt>
    <dgm:pt modelId="{ACFFC5A8-7E0F-4857-9BDD-924DCEA338E1}" type="pres">
      <dgm:prSet presAssocID="{6EBFA3AA-B169-478D-9865-2963E4044BD0}" presName="rootConnector" presStyleLbl="node2" presStyleIdx="1" presStyleCnt="2"/>
      <dgm:spPr/>
    </dgm:pt>
    <dgm:pt modelId="{90AF7128-5A32-4696-BCAE-C18215A6723C}" type="pres">
      <dgm:prSet presAssocID="{6EBFA3AA-B169-478D-9865-2963E4044BD0}" presName="hierChild4" presStyleCnt="0"/>
      <dgm:spPr/>
    </dgm:pt>
    <dgm:pt modelId="{0FC0DEF3-C586-4563-AAAA-B0669802D727}" type="pres">
      <dgm:prSet presAssocID="{EFE3CA74-9CCE-4460-98FA-374644106492}" presName="Name64" presStyleLbl="parChTrans1D3" presStyleIdx="1" presStyleCnt="2"/>
      <dgm:spPr/>
    </dgm:pt>
    <dgm:pt modelId="{59C54C33-E631-40ED-9C99-0E9FF6A5173D}" type="pres">
      <dgm:prSet presAssocID="{FC8CA2ED-4003-408B-8864-6CB64EE0C53F}" presName="hierRoot2" presStyleCnt="0">
        <dgm:presLayoutVars>
          <dgm:hierBranch val="init"/>
        </dgm:presLayoutVars>
      </dgm:prSet>
      <dgm:spPr/>
    </dgm:pt>
    <dgm:pt modelId="{8D97EF1A-D7F2-4386-BD1B-DA6C98CE1E6D}" type="pres">
      <dgm:prSet presAssocID="{FC8CA2ED-4003-408B-8864-6CB64EE0C53F}" presName="rootComposite" presStyleCnt="0"/>
      <dgm:spPr/>
    </dgm:pt>
    <dgm:pt modelId="{AC838FCD-B9AB-4E15-9DC1-CC03535FEB31}" type="pres">
      <dgm:prSet presAssocID="{FC8CA2ED-4003-408B-8864-6CB64EE0C53F}" presName="rootText" presStyleLbl="node3" presStyleIdx="1" presStyleCnt="2" custScaleY="76885">
        <dgm:presLayoutVars>
          <dgm:chPref val="3"/>
        </dgm:presLayoutVars>
      </dgm:prSet>
      <dgm:spPr/>
      <dgm:t>
        <a:bodyPr/>
        <a:lstStyle/>
        <a:p>
          <a:endParaRPr lang="en-IN"/>
        </a:p>
      </dgm:t>
    </dgm:pt>
    <dgm:pt modelId="{3653DCF8-F9DD-44C3-BE9C-05A255FD85F7}" type="pres">
      <dgm:prSet presAssocID="{FC8CA2ED-4003-408B-8864-6CB64EE0C53F}" presName="rootConnector" presStyleLbl="node3" presStyleIdx="1" presStyleCnt="2"/>
      <dgm:spPr/>
    </dgm:pt>
    <dgm:pt modelId="{56E1251E-2D40-46F3-8091-62FF268B3901}" type="pres">
      <dgm:prSet presAssocID="{FC8CA2ED-4003-408B-8864-6CB64EE0C53F}" presName="hierChild4" presStyleCnt="0"/>
      <dgm:spPr/>
    </dgm:pt>
    <dgm:pt modelId="{BADE62CE-F9F6-49D2-A651-083B810A179C}" type="pres">
      <dgm:prSet presAssocID="{FC8CA2ED-4003-408B-8864-6CB64EE0C53F}" presName="hierChild5" presStyleCnt="0"/>
      <dgm:spPr/>
    </dgm:pt>
    <dgm:pt modelId="{12929F78-302F-4D65-8DDB-00D662AEC2AC}" type="pres">
      <dgm:prSet presAssocID="{6EBFA3AA-B169-478D-9865-2963E4044BD0}" presName="hierChild5" presStyleCnt="0"/>
      <dgm:spPr/>
    </dgm:pt>
    <dgm:pt modelId="{69A7FC2F-F1A2-48B3-9D1F-B51F975DC202}" type="pres">
      <dgm:prSet presAssocID="{2A83476B-33AA-4A29-BF7C-2A3F1F86839E}" presName="hierChild3" presStyleCnt="0"/>
      <dgm:spPr/>
    </dgm:pt>
  </dgm:ptLst>
  <dgm:cxnLst>
    <dgm:cxn modelId="{B287754D-1D88-4AC7-AD25-6999376FBE75}" srcId="{2A83476B-33AA-4A29-BF7C-2A3F1F86839E}" destId="{6EBFA3AA-B169-478D-9865-2963E4044BD0}" srcOrd="1" destOrd="0" parTransId="{7C5287F9-90CF-4CA3-A35E-BC991CFDA7FB}" sibTransId="{D4C0420B-6B2E-4619-89AE-D1F06E910024}"/>
    <dgm:cxn modelId="{A2FEC531-9ED2-4EAD-B0C0-467D0B3B55AD}" type="presOf" srcId="{B2B08DD9-39E0-444F-974C-F77EEE4C9D24}" destId="{DEAF40BB-16A6-4CF3-83A9-186588852A82}" srcOrd="0" destOrd="0" presId="urn:microsoft.com/office/officeart/2009/3/layout/HorizontalOrganizationChart"/>
    <dgm:cxn modelId="{A8BCFB85-C7E5-4827-96B1-E5D4EA663895}" srcId="{6EBFA3AA-B169-478D-9865-2963E4044BD0}" destId="{FC8CA2ED-4003-408B-8864-6CB64EE0C53F}" srcOrd="0" destOrd="0" parTransId="{EFE3CA74-9CCE-4460-98FA-374644106492}" sibTransId="{E95E6BB1-2D8C-41CA-8F8E-75DD057B9BFF}"/>
    <dgm:cxn modelId="{544A2D96-63EE-4B95-9A8F-C2B9F42C62D5}" type="presOf" srcId="{7C5287F9-90CF-4CA3-A35E-BC991CFDA7FB}" destId="{D683465C-776F-4743-99FD-04A78F477C81}" srcOrd="0" destOrd="0" presId="urn:microsoft.com/office/officeart/2009/3/layout/HorizontalOrganizationChart"/>
    <dgm:cxn modelId="{27746FE2-C9B6-43CF-9F82-81D3369BCA24}" type="presOf" srcId="{6EBFA3AA-B169-478D-9865-2963E4044BD0}" destId="{ACFFC5A8-7E0F-4857-9BDD-924DCEA338E1}" srcOrd="1" destOrd="0" presId="urn:microsoft.com/office/officeart/2009/3/layout/HorizontalOrganizationChart"/>
    <dgm:cxn modelId="{C05F7379-289E-4CBF-B783-E652CC691732}" type="presOf" srcId="{C99306A8-BDE9-403A-85A0-43C67DCE682C}" destId="{44285F61-07B6-4DE4-85B6-2BFCBAAA5AA2}" srcOrd="1" destOrd="0" presId="urn:microsoft.com/office/officeart/2009/3/layout/HorizontalOrganizationChart"/>
    <dgm:cxn modelId="{371B253B-3876-4696-A258-F9EA64EE200D}" srcId="{2A83476B-33AA-4A29-BF7C-2A3F1F86839E}" destId="{C99306A8-BDE9-403A-85A0-43C67DCE682C}" srcOrd="0" destOrd="0" parTransId="{B2B08DD9-39E0-444F-974C-F77EEE4C9D24}" sibTransId="{69BC3754-EA96-4E46-B240-A6AA7D65C4B3}"/>
    <dgm:cxn modelId="{0024FC16-CD15-4CB3-94CE-52ACE1922C82}" srcId="{C99306A8-BDE9-403A-85A0-43C67DCE682C}" destId="{3785F61F-E5D6-478C-9692-1629183D7CF4}" srcOrd="0" destOrd="0" parTransId="{9B601BE5-893F-4B73-A093-2EC324FE0271}" sibTransId="{A676BE3F-E7B0-418F-BC42-8B00D7173008}"/>
    <dgm:cxn modelId="{D7601811-2C92-42E7-BD74-14CE48481720}" type="presOf" srcId="{3785F61F-E5D6-478C-9692-1629183D7CF4}" destId="{C0D005DF-D880-4355-9EBC-F99E4CB1ADBE}" srcOrd="0" destOrd="0" presId="urn:microsoft.com/office/officeart/2009/3/layout/HorizontalOrganizationChart"/>
    <dgm:cxn modelId="{2932B6C9-F83B-4FAB-A2FE-2BC15A704510}" type="presOf" srcId="{EFE3CA74-9CCE-4460-98FA-374644106492}" destId="{0FC0DEF3-C586-4563-AAAA-B0669802D727}" srcOrd="0" destOrd="0" presId="urn:microsoft.com/office/officeart/2009/3/layout/HorizontalOrganizationChart"/>
    <dgm:cxn modelId="{E6D5038B-2DA9-4C83-A22B-EFCF89AC0260}" type="presOf" srcId="{FC8CA2ED-4003-408B-8864-6CB64EE0C53F}" destId="{AC838FCD-B9AB-4E15-9DC1-CC03535FEB31}" srcOrd="0" destOrd="0" presId="urn:microsoft.com/office/officeart/2009/3/layout/HorizontalOrganizationChart"/>
    <dgm:cxn modelId="{8F83D3FB-6865-4CBE-ACE9-DFA10E7A7BA5}" srcId="{6CA55F22-87F4-4E44-A61E-DB2DF6091EBB}" destId="{2A83476B-33AA-4A29-BF7C-2A3F1F86839E}" srcOrd="0" destOrd="0" parTransId="{C8B355F7-1CDC-421C-8101-D25E32624138}" sibTransId="{80CE51DA-A59E-4414-A232-A6E24204BBAD}"/>
    <dgm:cxn modelId="{C119F339-7030-487A-8F27-F73E0830612A}" type="presOf" srcId="{2A83476B-33AA-4A29-BF7C-2A3F1F86839E}" destId="{3650EA04-E3A3-4143-BC9E-3D7884DA3F39}" srcOrd="1" destOrd="0" presId="urn:microsoft.com/office/officeart/2009/3/layout/HorizontalOrganizationChart"/>
    <dgm:cxn modelId="{F705A3D7-B2BB-42E5-97AC-E31EB2411BC6}" type="presOf" srcId="{FC8CA2ED-4003-408B-8864-6CB64EE0C53F}" destId="{3653DCF8-F9DD-44C3-BE9C-05A255FD85F7}" srcOrd="1" destOrd="0" presId="urn:microsoft.com/office/officeart/2009/3/layout/HorizontalOrganizationChart"/>
    <dgm:cxn modelId="{4408E59C-B35F-4DB2-AD95-9F100396B060}" type="presOf" srcId="{9B601BE5-893F-4B73-A093-2EC324FE0271}" destId="{00CF233D-0EC7-4FDA-BAC0-C3AAD7809188}" srcOrd="0" destOrd="0" presId="urn:microsoft.com/office/officeart/2009/3/layout/HorizontalOrganizationChart"/>
    <dgm:cxn modelId="{185058F8-E1FB-4093-9AB2-1695AF3FC528}" type="presOf" srcId="{6EBFA3AA-B169-478D-9865-2963E4044BD0}" destId="{FC57DF27-D5BE-4FD7-B5D2-FC2095A62DF8}" srcOrd="0" destOrd="0" presId="urn:microsoft.com/office/officeart/2009/3/layout/HorizontalOrganizationChart"/>
    <dgm:cxn modelId="{DD4CB903-D4A6-4CAC-AC6A-921874141EA9}" type="presOf" srcId="{3785F61F-E5D6-478C-9692-1629183D7CF4}" destId="{72F52FA2-E982-4878-86D3-727EC29A71F4}" srcOrd="1" destOrd="0" presId="urn:microsoft.com/office/officeart/2009/3/layout/HorizontalOrganizationChart"/>
    <dgm:cxn modelId="{CB4E16AB-939C-4C18-8714-4F2CE70B89C7}" type="presOf" srcId="{6CA55F22-87F4-4E44-A61E-DB2DF6091EBB}" destId="{81E3879D-2AC2-4A85-9EB1-977B68D16318}" srcOrd="0" destOrd="0" presId="urn:microsoft.com/office/officeart/2009/3/layout/HorizontalOrganizationChart"/>
    <dgm:cxn modelId="{61117D9F-C2B7-4CF2-B355-7581619A43BE}" type="presOf" srcId="{C99306A8-BDE9-403A-85A0-43C67DCE682C}" destId="{1AFB11B1-DF98-4111-B800-BB58FE827675}" srcOrd="0" destOrd="0" presId="urn:microsoft.com/office/officeart/2009/3/layout/HorizontalOrganizationChart"/>
    <dgm:cxn modelId="{44B9EFCC-DED3-42FC-9450-84A3C7B21872}" type="presOf" srcId="{2A83476B-33AA-4A29-BF7C-2A3F1F86839E}" destId="{A8E94B39-9099-45A1-A424-B8CEAA4A7AE2}" srcOrd="0" destOrd="0" presId="urn:microsoft.com/office/officeart/2009/3/layout/HorizontalOrganizationChart"/>
    <dgm:cxn modelId="{D63D6E46-2188-40BC-A97F-8C079D60B58A}" type="presParOf" srcId="{81E3879D-2AC2-4A85-9EB1-977B68D16318}" destId="{2E8568A5-6979-45FF-9291-F3024F32CFF0}" srcOrd="0" destOrd="0" presId="urn:microsoft.com/office/officeart/2009/3/layout/HorizontalOrganizationChart"/>
    <dgm:cxn modelId="{7831357D-E17D-4266-825B-43B25F7C64A8}" type="presParOf" srcId="{2E8568A5-6979-45FF-9291-F3024F32CFF0}" destId="{A7CF0DE8-A0F8-4F0B-8ADB-C42AAC285EC3}" srcOrd="0" destOrd="0" presId="urn:microsoft.com/office/officeart/2009/3/layout/HorizontalOrganizationChart"/>
    <dgm:cxn modelId="{6D06A8F8-C73A-4F2A-93FF-2A17D210675E}" type="presParOf" srcId="{A7CF0DE8-A0F8-4F0B-8ADB-C42AAC285EC3}" destId="{A8E94B39-9099-45A1-A424-B8CEAA4A7AE2}" srcOrd="0" destOrd="0" presId="urn:microsoft.com/office/officeart/2009/3/layout/HorizontalOrganizationChart"/>
    <dgm:cxn modelId="{97EDEEB2-0AAE-47AB-8668-4981F6D4A8A8}" type="presParOf" srcId="{A7CF0DE8-A0F8-4F0B-8ADB-C42AAC285EC3}" destId="{3650EA04-E3A3-4143-BC9E-3D7884DA3F39}" srcOrd="1" destOrd="0" presId="urn:microsoft.com/office/officeart/2009/3/layout/HorizontalOrganizationChart"/>
    <dgm:cxn modelId="{96143368-2334-47BF-A343-D8A230ADBFB1}" type="presParOf" srcId="{2E8568A5-6979-45FF-9291-F3024F32CFF0}" destId="{6F6D4DC8-3E14-4CAE-B7FC-BB4CE9C19A4A}" srcOrd="1" destOrd="0" presId="urn:microsoft.com/office/officeart/2009/3/layout/HorizontalOrganizationChart"/>
    <dgm:cxn modelId="{6886F7F4-3655-4AAB-97CA-E95E6E836291}" type="presParOf" srcId="{6F6D4DC8-3E14-4CAE-B7FC-BB4CE9C19A4A}" destId="{DEAF40BB-16A6-4CF3-83A9-186588852A82}" srcOrd="0" destOrd="0" presId="urn:microsoft.com/office/officeart/2009/3/layout/HorizontalOrganizationChart"/>
    <dgm:cxn modelId="{6BE8D66C-F208-4B94-A9F6-61F650263251}" type="presParOf" srcId="{6F6D4DC8-3E14-4CAE-B7FC-BB4CE9C19A4A}" destId="{07E8BE41-6D86-48CB-B313-43C94BF793AF}" srcOrd="1" destOrd="0" presId="urn:microsoft.com/office/officeart/2009/3/layout/HorizontalOrganizationChart"/>
    <dgm:cxn modelId="{F088CE5F-1404-44F0-9188-DAD0FAC17DB9}" type="presParOf" srcId="{07E8BE41-6D86-48CB-B313-43C94BF793AF}" destId="{546FD27B-656D-4DA9-98A1-CD887534F50A}" srcOrd="0" destOrd="0" presId="urn:microsoft.com/office/officeart/2009/3/layout/HorizontalOrganizationChart"/>
    <dgm:cxn modelId="{800A2439-B521-42AD-B950-0EB91174AD50}" type="presParOf" srcId="{546FD27B-656D-4DA9-98A1-CD887534F50A}" destId="{1AFB11B1-DF98-4111-B800-BB58FE827675}" srcOrd="0" destOrd="0" presId="urn:microsoft.com/office/officeart/2009/3/layout/HorizontalOrganizationChart"/>
    <dgm:cxn modelId="{D10EBAD7-180B-4A21-AFF9-67D6C0AB7585}" type="presParOf" srcId="{546FD27B-656D-4DA9-98A1-CD887534F50A}" destId="{44285F61-07B6-4DE4-85B6-2BFCBAAA5AA2}" srcOrd="1" destOrd="0" presId="urn:microsoft.com/office/officeart/2009/3/layout/HorizontalOrganizationChart"/>
    <dgm:cxn modelId="{5926E53E-37A5-40C4-B9A5-C79548F26E84}" type="presParOf" srcId="{07E8BE41-6D86-48CB-B313-43C94BF793AF}" destId="{903E93FC-6AA1-41D6-99A0-C9CABAA65AF6}" srcOrd="1" destOrd="0" presId="urn:microsoft.com/office/officeart/2009/3/layout/HorizontalOrganizationChart"/>
    <dgm:cxn modelId="{BFF66602-9815-41EE-9148-5A1A4DAC7B5C}" type="presParOf" srcId="{903E93FC-6AA1-41D6-99A0-C9CABAA65AF6}" destId="{00CF233D-0EC7-4FDA-BAC0-C3AAD7809188}" srcOrd="0" destOrd="0" presId="urn:microsoft.com/office/officeart/2009/3/layout/HorizontalOrganizationChart"/>
    <dgm:cxn modelId="{BF9E45A3-A593-4AAD-8288-536D1BE8C2EF}" type="presParOf" srcId="{903E93FC-6AA1-41D6-99A0-C9CABAA65AF6}" destId="{EB7A7A71-7994-4E65-8CA4-C6BB4ADC4494}" srcOrd="1" destOrd="0" presId="urn:microsoft.com/office/officeart/2009/3/layout/HorizontalOrganizationChart"/>
    <dgm:cxn modelId="{35FA6216-8CB1-47AE-88D2-7E03B50EC240}" type="presParOf" srcId="{EB7A7A71-7994-4E65-8CA4-C6BB4ADC4494}" destId="{9C7EA519-4073-4C3F-9A56-9CDD7F1CB018}" srcOrd="0" destOrd="0" presId="urn:microsoft.com/office/officeart/2009/3/layout/HorizontalOrganizationChart"/>
    <dgm:cxn modelId="{D86F848C-6929-4449-9ACD-1F8433C86CA7}" type="presParOf" srcId="{9C7EA519-4073-4C3F-9A56-9CDD7F1CB018}" destId="{C0D005DF-D880-4355-9EBC-F99E4CB1ADBE}" srcOrd="0" destOrd="0" presId="urn:microsoft.com/office/officeart/2009/3/layout/HorizontalOrganizationChart"/>
    <dgm:cxn modelId="{44F1059D-89DC-4EA2-8F1F-9FBCF55F8528}" type="presParOf" srcId="{9C7EA519-4073-4C3F-9A56-9CDD7F1CB018}" destId="{72F52FA2-E982-4878-86D3-727EC29A71F4}" srcOrd="1" destOrd="0" presId="urn:microsoft.com/office/officeart/2009/3/layout/HorizontalOrganizationChart"/>
    <dgm:cxn modelId="{C3FC2164-9A47-442F-97F2-D64B5926DECE}" type="presParOf" srcId="{EB7A7A71-7994-4E65-8CA4-C6BB4ADC4494}" destId="{E10A9002-F8A0-4275-87EE-A3FEE63A018F}" srcOrd="1" destOrd="0" presId="urn:microsoft.com/office/officeart/2009/3/layout/HorizontalOrganizationChart"/>
    <dgm:cxn modelId="{1714E98D-ED39-49B2-8B9C-BB6376013B07}" type="presParOf" srcId="{EB7A7A71-7994-4E65-8CA4-C6BB4ADC4494}" destId="{E798D281-997E-48CB-A98E-AD088A563461}" srcOrd="2" destOrd="0" presId="urn:microsoft.com/office/officeart/2009/3/layout/HorizontalOrganizationChart"/>
    <dgm:cxn modelId="{B232D920-CC25-480D-8678-C11B9B36C854}" type="presParOf" srcId="{07E8BE41-6D86-48CB-B313-43C94BF793AF}" destId="{3079597D-8464-47D4-8136-CB3C9B849063}" srcOrd="2" destOrd="0" presId="urn:microsoft.com/office/officeart/2009/3/layout/HorizontalOrganizationChart"/>
    <dgm:cxn modelId="{D10FA8C4-5B8D-4898-B6D8-4CF1E5C84727}" type="presParOf" srcId="{6F6D4DC8-3E14-4CAE-B7FC-BB4CE9C19A4A}" destId="{D683465C-776F-4743-99FD-04A78F477C81}" srcOrd="2" destOrd="0" presId="urn:microsoft.com/office/officeart/2009/3/layout/HorizontalOrganizationChart"/>
    <dgm:cxn modelId="{7BD82757-1897-46CD-ACCD-726609B242A1}" type="presParOf" srcId="{6F6D4DC8-3E14-4CAE-B7FC-BB4CE9C19A4A}" destId="{25BBBFB6-2311-4B9F-9064-92DA844CD363}" srcOrd="3" destOrd="0" presId="urn:microsoft.com/office/officeart/2009/3/layout/HorizontalOrganizationChart"/>
    <dgm:cxn modelId="{D7266D51-47FB-401C-9096-D2A5BC49BB23}" type="presParOf" srcId="{25BBBFB6-2311-4B9F-9064-92DA844CD363}" destId="{C45DFAB1-E58D-4E28-B90F-ABBC063FA8CB}" srcOrd="0" destOrd="0" presId="urn:microsoft.com/office/officeart/2009/3/layout/HorizontalOrganizationChart"/>
    <dgm:cxn modelId="{117797B8-8E62-4A58-9A91-8717A08954E3}" type="presParOf" srcId="{C45DFAB1-E58D-4E28-B90F-ABBC063FA8CB}" destId="{FC57DF27-D5BE-4FD7-B5D2-FC2095A62DF8}" srcOrd="0" destOrd="0" presId="urn:microsoft.com/office/officeart/2009/3/layout/HorizontalOrganizationChart"/>
    <dgm:cxn modelId="{5579098F-ECD0-42FD-89D3-AA13C8C567DA}" type="presParOf" srcId="{C45DFAB1-E58D-4E28-B90F-ABBC063FA8CB}" destId="{ACFFC5A8-7E0F-4857-9BDD-924DCEA338E1}" srcOrd="1" destOrd="0" presId="urn:microsoft.com/office/officeart/2009/3/layout/HorizontalOrganizationChart"/>
    <dgm:cxn modelId="{04824FB1-A94E-49C4-B41B-3524AA5236E2}" type="presParOf" srcId="{25BBBFB6-2311-4B9F-9064-92DA844CD363}" destId="{90AF7128-5A32-4696-BCAE-C18215A6723C}" srcOrd="1" destOrd="0" presId="urn:microsoft.com/office/officeart/2009/3/layout/HorizontalOrganizationChart"/>
    <dgm:cxn modelId="{B688EA16-9207-46EF-B594-01B76EFA378B}" type="presParOf" srcId="{90AF7128-5A32-4696-BCAE-C18215A6723C}" destId="{0FC0DEF3-C586-4563-AAAA-B0669802D727}" srcOrd="0" destOrd="0" presId="urn:microsoft.com/office/officeart/2009/3/layout/HorizontalOrganizationChart"/>
    <dgm:cxn modelId="{4B0AC480-515D-461D-8778-45A847CFB56E}" type="presParOf" srcId="{90AF7128-5A32-4696-BCAE-C18215A6723C}" destId="{59C54C33-E631-40ED-9C99-0E9FF6A5173D}" srcOrd="1" destOrd="0" presId="urn:microsoft.com/office/officeart/2009/3/layout/HorizontalOrganizationChart"/>
    <dgm:cxn modelId="{1C75FAE7-D905-446D-AA5B-E182C94D5C30}" type="presParOf" srcId="{59C54C33-E631-40ED-9C99-0E9FF6A5173D}" destId="{8D97EF1A-D7F2-4386-BD1B-DA6C98CE1E6D}" srcOrd="0" destOrd="0" presId="urn:microsoft.com/office/officeart/2009/3/layout/HorizontalOrganizationChart"/>
    <dgm:cxn modelId="{BBEBFD4C-5A3B-4936-A181-AA889117EF96}" type="presParOf" srcId="{8D97EF1A-D7F2-4386-BD1B-DA6C98CE1E6D}" destId="{AC838FCD-B9AB-4E15-9DC1-CC03535FEB31}" srcOrd="0" destOrd="0" presId="urn:microsoft.com/office/officeart/2009/3/layout/HorizontalOrganizationChart"/>
    <dgm:cxn modelId="{059973A4-D98E-4BED-A521-E677C0A87B74}" type="presParOf" srcId="{8D97EF1A-D7F2-4386-BD1B-DA6C98CE1E6D}" destId="{3653DCF8-F9DD-44C3-BE9C-05A255FD85F7}" srcOrd="1" destOrd="0" presId="urn:microsoft.com/office/officeart/2009/3/layout/HorizontalOrganizationChart"/>
    <dgm:cxn modelId="{01593F15-1A47-429E-8118-C0AE5E39A6B4}" type="presParOf" srcId="{59C54C33-E631-40ED-9C99-0E9FF6A5173D}" destId="{56E1251E-2D40-46F3-8091-62FF268B3901}" srcOrd="1" destOrd="0" presId="urn:microsoft.com/office/officeart/2009/3/layout/HorizontalOrganizationChart"/>
    <dgm:cxn modelId="{C55C74EA-5579-4A4E-97D1-2CEAC5271810}" type="presParOf" srcId="{59C54C33-E631-40ED-9C99-0E9FF6A5173D}" destId="{BADE62CE-F9F6-49D2-A651-083B810A179C}" srcOrd="2" destOrd="0" presId="urn:microsoft.com/office/officeart/2009/3/layout/HorizontalOrganizationChart"/>
    <dgm:cxn modelId="{87AA5A21-353E-4363-9F33-6F20E76BE19B}" type="presParOf" srcId="{25BBBFB6-2311-4B9F-9064-92DA844CD363}" destId="{12929F78-302F-4D65-8DDB-00D662AEC2AC}" srcOrd="2" destOrd="0" presId="urn:microsoft.com/office/officeart/2009/3/layout/HorizontalOrganizationChart"/>
    <dgm:cxn modelId="{78F5BADB-92B6-4870-92F9-CF8EBE86FEF4}" type="presParOf" srcId="{2E8568A5-6979-45FF-9291-F3024F32CFF0}" destId="{69A7FC2F-F1A2-48B3-9D1F-B51F975DC202}"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14E1A-956D-4B48-9D62-F38108CF551F}">
      <dsp:nvSpPr>
        <dsp:cNvPr id="0" name=""/>
        <dsp:cNvSpPr/>
      </dsp:nvSpPr>
      <dsp:spPr>
        <a:xfrm>
          <a:off x="4933821" y="5601589"/>
          <a:ext cx="985609" cy="768794"/>
        </a:xfrm>
        <a:custGeom>
          <a:avLst/>
          <a:gdLst/>
          <a:ahLst/>
          <a:cxnLst/>
          <a:rect l="0" t="0" r="0" b="0"/>
          <a:pathLst>
            <a:path>
              <a:moveTo>
                <a:pt x="0" y="0"/>
              </a:moveTo>
              <a:lnTo>
                <a:pt x="492804" y="0"/>
              </a:lnTo>
              <a:lnTo>
                <a:pt x="492804" y="768794"/>
              </a:lnTo>
              <a:lnTo>
                <a:pt x="985609" y="7687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570D7D-BEC2-47DC-9DDB-6EF917EAD308}">
      <dsp:nvSpPr>
        <dsp:cNvPr id="0" name=""/>
        <dsp:cNvSpPr/>
      </dsp:nvSpPr>
      <dsp:spPr>
        <a:xfrm>
          <a:off x="4933821" y="4832794"/>
          <a:ext cx="985609" cy="768794"/>
        </a:xfrm>
        <a:custGeom>
          <a:avLst/>
          <a:gdLst/>
          <a:ahLst/>
          <a:cxnLst/>
          <a:rect l="0" t="0" r="0" b="0"/>
          <a:pathLst>
            <a:path>
              <a:moveTo>
                <a:pt x="0" y="768794"/>
              </a:moveTo>
              <a:lnTo>
                <a:pt x="492804" y="768794"/>
              </a:lnTo>
              <a:lnTo>
                <a:pt x="492804" y="0"/>
              </a:lnTo>
              <a:lnTo>
                <a:pt x="9856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56E15B-1820-45E6-AE90-EFAC0F6FC358}">
      <dsp:nvSpPr>
        <dsp:cNvPr id="0" name=""/>
        <dsp:cNvSpPr/>
      </dsp:nvSpPr>
      <dsp:spPr>
        <a:xfrm>
          <a:off x="4933821" y="2526410"/>
          <a:ext cx="985609" cy="768794"/>
        </a:xfrm>
        <a:custGeom>
          <a:avLst/>
          <a:gdLst/>
          <a:ahLst/>
          <a:cxnLst/>
          <a:rect l="0" t="0" r="0" b="0"/>
          <a:pathLst>
            <a:path>
              <a:moveTo>
                <a:pt x="0" y="0"/>
              </a:moveTo>
              <a:lnTo>
                <a:pt x="492804" y="0"/>
              </a:lnTo>
              <a:lnTo>
                <a:pt x="492804" y="768794"/>
              </a:lnTo>
              <a:lnTo>
                <a:pt x="985609" y="7687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B2A7CA-4A49-470A-928D-37A6C1278397}">
      <dsp:nvSpPr>
        <dsp:cNvPr id="0" name=""/>
        <dsp:cNvSpPr/>
      </dsp:nvSpPr>
      <dsp:spPr>
        <a:xfrm>
          <a:off x="4933821" y="1757615"/>
          <a:ext cx="985609" cy="768794"/>
        </a:xfrm>
        <a:custGeom>
          <a:avLst/>
          <a:gdLst/>
          <a:ahLst/>
          <a:cxnLst/>
          <a:rect l="0" t="0" r="0" b="0"/>
          <a:pathLst>
            <a:path>
              <a:moveTo>
                <a:pt x="0" y="768794"/>
              </a:moveTo>
              <a:lnTo>
                <a:pt x="492804" y="768794"/>
              </a:lnTo>
              <a:lnTo>
                <a:pt x="492804" y="0"/>
              </a:lnTo>
              <a:lnTo>
                <a:pt x="9856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982D29-A102-4B9A-87B2-E362C2E76EFF}">
      <dsp:nvSpPr>
        <dsp:cNvPr id="0" name=""/>
        <dsp:cNvSpPr/>
      </dsp:nvSpPr>
      <dsp:spPr>
        <a:xfrm>
          <a:off x="5771" y="2065618"/>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Present Value</a:t>
          </a:r>
          <a:endParaRPr lang="en-IN" sz="3600" kern="1200" dirty="0"/>
        </a:p>
      </dsp:txBody>
      <dsp:txXfrm>
        <a:off x="5771" y="2065618"/>
        <a:ext cx="4928049" cy="921583"/>
      </dsp:txXfrm>
    </dsp:sp>
    <dsp:sp modelId="{F19F56C7-4376-4FA2-BB38-E22866EE7E14}">
      <dsp:nvSpPr>
        <dsp:cNvPr id="0" name=""/>
        <dsp:cNvSpPr/>
      </dsp:nvSpPr>
      <dsp:spPr>
        <a:xfrm>
          <a:off x="5919431" y="1296824"/>
          <a:ext cx="9858760"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Cash on hand, Amount you need to reach future value, uses discounting</a:t>
          </a:r>
          <a:endParaRPr lang="en-IN" sz="3600" kern="1200" dirty="0"/>
        </a:p>
      </dsp:txBody>
      <dsp:txXfrm>
        <a:off x="5919431" y="1296824"/>
        <a:ext cx="9858760" cy="921583"/>
      </dsp:txXfrm>
    </dsp:sp>
    <dsp:sp modelId="{E7BEE2A6-98FB-4FB6-949E-33855DAD9E9F}">
      <dsp:nvSpPr>
        <dsp:cNvPr id="0" name=""/>
        <dsp:cNvSpPr/>
      </dsp:nvSpPr>
      <dsp:spPr>
        <a:xfrm>
          <a:off x="5919431" y="2834413"/>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PV = FV </a:t>
          </a:r>
          <a14:m xmlns:a14="http://schemas.microsoft.com/office/drawing/2010/main">
            <m:oMath xmlns:m="http://schemas.openxmlformats.org/officeDocument/2006/math">
              <m:f>
                <m:fPr>
                  <m:ctrlPr>
                    <a:rPr lang="en-IN" sz="3600" i="1" kern="1200" smtClean="0">
                      <a:latin typeface="Cambria Math"/>
                    </a:rPr>
                  </m:ctrlPr>
                </m:fPr>
                <m:num>
                  <m:r>
                    <a:rPr lang="en-IN" sz="3600" b="0" i="1" kern="1200" smtClean="0">
                      <a:latin typeface="Cambria Math"/>
                    </a:rPr>
                    <m:t>1</m:t>
                  </m:r>
                </m:num>
                <m:den>
                  <m:sSup>
                    <m:sSupPr>
                      <m:ctrlPr>
                        <a:rPr lang="en-IN" sz="3600" b="0" i="1" kern="1200" smtClean="0">
                          <a:latin typeface="Cambria Math"/>
                        </a:rPr>
                      </m:ctrlPr>
                    </m:sSupPr>
                    <m:e>
                      <m:r>
                        <a:rPr lang="en-IN" sz="3600" b="0" i="1" kern="1200" smtClean="0">
                          <a:latin typeface="Cambria Math"/>
                        </a:rPr>
                        <m:t>(1+</m:t>
                      </m:r>
                      <m:r>
                        <a:rPr lang="en-IN" sz="3600" b="0" i="1" kern="1200" smtClean="0">
                          <a:latin typeface="Cambria Math"/>
                        </a:rPr>
                        <m:t>𝑟</m:t>
                      </m:r>
                      <m:r>
                        <a:rPr lang="en-IN" sz="3600" b="0" i="1" kern="1200" smtClean="0">
                          <a:latin typeface="Cambria Math"/>
                        </a:rPr>
                        <m:t>)</m:t>
                      </m:r>
                    </m:e>
                    <m:sup>
                      <m:r>
                        <a:rPr lang="en-IN" sz="3600" b="0" i="1" kern="1200" smtClean="0">
                          <a:latin typeface="Cambria Math"/>
                        </a:rPr>
                        <m:t>𝑛</m:t>
                      </m:r>
                    </m:sup>
                  </m:sSup>
                </m:den>
              </m:f>
            </m:oMath>
          </a14:m>
          <a:endParaRPr lang="en-IN" sz="3600" kern="1200" dirty="0"/>
        </a:p>
      </dsp:txBody>
      <dsp:txXfrm>
        <a:off x="5919431" y="2834413"/>
        <a:ext cx="4928049" cy="921583"/>
      </dsp:txXfrm>
    </dsp:sp>
    <dsp:sp modelId="{D62B6D59-6226-43B4-86CA-1AB04D6C5717}">
      <dsp:nvSpPr>
        <dsp:cNvPr id="0" name=""/>
        <dsp:cNvSpPr/>
      </dsp:nvSpPr>
      <dsp:spPr>
        <a:xfrm>
          <a:off x="5771" y="5140797"/>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Future Value</a:t>
          </a:r>
          <a:endParaRPr lang="en-IN" sz="3600" kern="1200" dirty="0"/>
        </a:p>
      </dsp:txBody>
      <dsp:txXfrm>
        <a:off x="5771" y="5140797"/>
        <a:ext cx="4928049" cy="921583"/>
      </dsp:txXfrm>
    </dsp:sp>
    <dsp:sp modelId="{A11A73CD-7190-4CCC-A4B0-CE6FC823B47D}">
      <dsp:nvSpPr>
        <dsp:cNvPr id="0" name=""/>
        <dsp:cNvSpPr/>
      </dsp:nvSpPr>
      <dsp:spPr>
        <a:xfrm>
          <a:off x="5919431" y="4372003"/>
          <a:ext cx="11723140"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Amount you will receive at a given future date, uses Compounding</a:t>
          </a:r>
          <a:endParaRPr lang="en-IN" sz="3600" kern="1200" dirty="0"/>
        </a:p>
      </dsp:txBody>
      <dsp:txXfrm>
        <a:off x="5919431" y="4372003"/>
        <a:ext cx="11723140" cy="921583"/>
      </dsp:txXfrm>
    </dsp:sp>
    <dsp:sp modelId="{08155175-E104-4858-B9A0-F36A43743BBA}">
      <dsp:nvSpPr>
        <dsp:cNvPr id="0" name=""/>
        <dsp:cNvSpPr/>
      </dsp:nvSpPr>
      <dsp:spPr>
        <a:xfrm>
          <a:off x="5919431" y="5909592"/>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FV = PV </a:t>
          </a:r>
          <a14:m xmlns:a14="http://schemas.microsoft.com/office/drawing/2010/main">
            <m:oMath xmlns:m="http://schemas.openxmlformats.org/officeDocument/2006/math">
              <m:sSup>
                <m:sSupPr>
                  <m:ctrlPr>
                    <a:rPr lang="en-IN" sz="3600" i="1" kern="1200" smtClean="0">
                      <a:latin typeface="Cambria Math"/>
                    </a:rPr>
                  </m:ctrlPr>
                </m:sSupPr>
                <m:e>
                  <m:r>
                    <a:rPr lang="en-IN" sz="3600" b="0" i="1" kern="1200" smtClean="0">
                      <a:latin typeface="Cambria Math"/>
                    </a:rPr>
                    <m:t>(1+</m:t>
                  </m:r>
                  <m:r>
                    <a:rPr lang="en-IN" sz="3600" b="0" i="1" kern="1200" smtClean="0">
                      <a:latin typeface="Cambria Math"/>
                    </a:rPr>
                    <m:t>𝑟</m:t>
                  </m:r>
                  <m:r>
                    <a:rPr lang="en-IN" sz="3600" b="0" i="1" kern="1200" smtClean="0">
                      <a:latin typeface="Cambria Math"/>
                    </a:rPr>
                    <m:t>)</m:t>
                  </m:r>
                </m:e>
                <m:sup>
                  <m:r>
                    <a:rPr lang="en-IN" sz="3600" b="0" i="1" kern="1200" smtClean="0">
                      <a:latin typeface="Cambria Math"/>
                    </a:rPr>
                    <m:t>𝑛</m:t>
                  </m:r>
                </m:sup>
              </m:sSup>
            </m:oMath>
          </a14:m>
          <a:endParaRPr lang="en-IN" sz="3600" kern="1200" dirty="0"/>
        </a:p>
      </dsp:txBody>
      <dsp:txXfrm>
        <a:off x="5919431" y="5909592"/>
        <a:ext cx="4928049" cy="921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D5A58-C03D-498C-80CE-8DA535CD9B46}">
      <dsp:nvSpPr>
        <dsp:cNvPr id="0" name=""/>
        <dsp:cNvSpPr/>
      </dsp:nvSpPr>
      <dsp:spPr>
        <a:xfrm>
          <a:off x="8915400" y="3798603"/>
          <a:ext cx="7645959" cy="530793"/>
        </a:xfrm>
        <a:custGeom>
          <a:avLst/>
          <a:gdLst/>
          <a:ahLst/>
          <a:cxnLst/>
          <a:rect l="0" t="0" r="0" b="0"/>
          <a:pathLst>
            <a:path>
              <a:moveTo>
                <a:pt x="0" y="0"/>
              </a:moveTo>
              <a:lnTo>
                <a:pt x="0" y="265396"/>
              </a:lnTo>
              <a:lnTo>
                <a:pt x="7645959" y="265396"/>
              </a:lnTo>
              <a:lnTo>
                <a:pt x="7645959"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21625903-237B-47EE-B2A2-85E250553B5A}">
      <dsp:nvSpPr>
        <dsp:cNvPr id="0" name=""/>
        <dsp:cNvSpPr/>
      </dsp:nvSpPr>
      <dsp:spPr>
        <a:xfrm>
          <a:off x="8915400" y="3798603"/>
          <a:ext cx="4587575" cy="530793"/>
        </a:xfrm>
        <a:custGeom>
          <a:avLst/>
          <a:gdLst/>
          <a:ahLst/>
          <a:cxnLst/>
          <a:rect l="0" t="0" r="0" b="0"/>
          <a:pathLst>
            <a:path>
              <a:moveTo>
                <a:pt x="0" y="0"/>
              </a:moveTo>
              <a:lnTo>
                <a:pt x="0" y="265396"/>
              </a:lnTo>
              <a:lnTo>
                <a:pt x="4587575" y="265396"/>
              </a:lnTo>
              <a:lnTo>
                <a:pt x="4587575"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5BA8DE36-C649-4FD7-9140-9414273C4914}">
      <dsp:nvSpPr>
        <dsp:cNvPr id="0" name=""/>
        <dsp:cNvSpPr/>
      </dsp:nvSpPr>
      <dsp:spPr>
        <a:xfrm>
          <a:off x="8915400" y="3798603"/>
          <a:ext cx="1529191" cy="530793"/>
        </a:xfrm>
        <a:custGeom>
          <a:avLst/>
          <a:gdLst/>
          <a:ahLst/>
          <a:cxnLst/>
          <a:rect l="0" t="0" r="0" b="0"/>
          <a:pathLst>
            <a:path>
              <a:moveTo>
                <a:pt x="0" y="0"/>
              </a:moveTo>
              <a:lnTo>
                <a:pt x="0" y="265396"/>
              </a:lnTo>
              <a:lnTo>
                <a:pt x="1529191" y="265396"/>
              </a:lnTo>
              <a:lnTo>
                <a:pt x="1529191"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D9C91276-E440-4372-987B-2D1240792D5E}">
      <dsp:nvSpPr>
        <dsp:cNvPr id="0" name=""/>
        <dsp:cNvSpPr/>
      </dsp:nvSpPr>
      <dsp:spPr>
        <a:xfrm>
          <a:off x="7386208" y="3798603"/>
          <a:ext cx="1529191" cy="530793"/>
        </a:xfrm>
        <a:custGeom>
          <a:avLst/>
          <a:gdLst/>
          <a:ahLst/>
          <a:cxnLst/>
          <a:rect l="0" t="0" r="0" b="0"/>
          <a:pathLst>
            <a:path>
              <a:moveTo>
                <a:pt x="1529191" y="0"/>
              </a:moveTo>
              <a:lnTo>
                <a:pt x="1529191"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846652A2-16E8-4C98-88D4-1FDDAB03B468}">
      <dsp:nvSpPr>
        <dsp:cNvPr id="0" name=""/>
        <dsp:cNvSpPr/>
      </dsp:nvSpPr>
      <dsp:spPr>
        <a:xfrm>
          <a:off x="4327824" y="3798603"/>
          <a:ext cx="4587575" cy="530793"/>
        </a:xfrm>
        <a:custGeom>
          <a:avLst/>
          <a:gdLst/>
          <a:ahLst/>
          <a:cxnLst/>
          <a:rect l="0" t="0" r="0" b="0"/>
          <a:pathLst>
            <a:path>
              <a:moveTo>
                <a:pt x="4587575" y="0"/>
              </a:moveTo>
              <a:lnTo>
                <a:pt x="4587575"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390E886B-A0B2-4363-BF32-FAE78DF371A1}">
      <dsp:nvSpPr>
        <dsp:cNvPr id="0" name=""/>
        <dsp:cNvSpPr/>
      </dsp:nvSpPr>
      <dsp:spPr>
        <a:xfrm>
          <a:off x="1269440" y="3798603"/>
          <a:ext cx="7645959" cy="530793"/>
        </a:xfrm>
        <a:custGeom>
          <a:avLst/>
          <a:gdLst/>
          <a:ahLst/>
          <a:cxnLst/>
          <a:rect l="0" t="0" r="0" b="0"/>
          <a:pathLst>
            <a:path>
              <a:moveTo>
                <a:pt x="7645959" y="0"/>
              </a:moveTo>
              <a:lnTo>
                <a:pt x="7645959"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989AB72B-1420-409B-B854-B74567D07DA3}">
      <dsp:nvSpPr>
        <dsp:cNvPr id="0" name=""/>
        <dsp:cNvSpPr/>
      </dsp:nvSpPr>
      <dsp:spPr>
        <a:xfrm>
          <a:off x="7651605" y="2534808"/>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Financial Ratio</a:t>
          </a:r>
          <a:endParaRPr lang="en-IN" sz="3200" kern="1200" dirty="0"/>
        </a:p>
      </dsp:txBody>
      <dsp:txXfrm>
        <a:off x="7651605" y="2534808"/>
        <a:ext cx="2527589" cy="1263794"/>
      </dsp:txXfrm>
    </dsp:sp>
    <dsp:sp modelId="{FECB6FA1-8752-4160-8DA5-3626E6D763CD}">
      <dsp:nvSpPr>
        <dsp:cNvPr id="0" name=""/>
        <dsp:cNvSpPr/>
      </dsp:nvSpPr>
      <dsp:spPr>
        <a:xfrm>
          <a:off x="5645"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Liquidity Ratio</a:t>
          </a:r>
          <a:endParaRPr lang="en-IN" sz="3200" kern="1200" dirty="0"/>
        </a:p>
      </dsp:txBody>
      <dsp:txXfrm>
        <a:off x="5645" y="4329396"/>
        <a:ext cx="2527589" cy="1263794"/>
      </dsp:txXfrm>
    </dsp:sp>
    <dsp:sp modelId="{5E57037F-1E23-4025-9A21-1B3DC50C3B95}">
      <dsp:nvSpPr>
        <dsp:cNvPr id="0" name=""/>
        <dsp:cNvSpPr/>
      </dsp:nvSpPr>
      <dsp:spPr>
        <a:xfrm>
          <a:off x="3064029"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Activity/ Turnover Ratio</a:t>
          </a:r>
          <a:endParaRPr lang="en-IN" sz="3200" kern="1200" dirty="0"/>
        </a:p>
      </dsp:txBody>
      <dsp:txXfrm>
        <a:off x="3064029" y="4329396"/>
        <a:ext cx="2527589" cy="1263794"/>
      </dsp:txXfrm>
    </dsp:sp>
    <dsp:sp modelId="{FE45CD00-F6A1-4438-AB02-0C6B80E67BF5}">
      <dsp:nvSpPr>
        <dsp:cNvPr id="0" name=""/>
        <dsp:cNvSpPr/>
      </dsp:nvSpPr>
      <dsp:spPr>
        <a:xfrm>
          <a:off x="6122413"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Debt/ Solvency Ratio</a:t>
          </a:r>
          <a:endParaRPr lang="en-IN" sz="3200" kern="1200" dirty="0"/>
        </a:p>
      </dsp:txBody>
      <dsp:txXfrm>
        <a:off x="6122413" y="4329396"/>
        <a:ext cx="2527589" cy="1263794"/>
      </dsp:txXfrm>
    </dsp:sp>
    <dsp:sp modelId="{59F9D3B5-1F57-4C6F-A0B0-B47387C77475}">
      <dsp:nvSpPr>
        <dsp:cNvPr id="0" name=""/>
        <dsp:cNvSpPr/>
      </dsp:nvSpPr>
      <dsp:spPr>
        <a:xfrm>
          <a:off x="9180796"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Profitability Ratio</a:t>
          </a:r>
          <a:endParaRPr lang="en-IN" sz="3200" kern="1200" dirty="0"/>
        </a:p>
      </dsp:txBody>
      <dsp:txXfrm>
        <a:off x="9180796" y="4329396"/>
        <a:ext cx="2527589" cy="1263794"/>
      </dsp:txXfrm>
    </dsp:sp>
    <dsp:sp modelId="{AC9344DB-2A5B-45CA-A16F-585DB2AFD4CF}">
      <dsp:nvSpPr>
        <dsp:cNvPr id="0" name=""/>
        <dsp:cNvSpPr/>
      </dsp:nvSpPr>
      <dsp:spPr>
        <a:xfrm>
          <a:off x="12239180"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Capital Market Ratios</a:t>
          </a:r>
          <a:endParaRPr lang="en-IN" sz="3200" kern="1200" dirty="0"/>
        </a:p>
      </dsp:txBody>
      <dsp:txXfrm>
        <a:off x="12239180" y="4329396"/>
        <a:ext cx="2527589" cy="1263794"/>
      </dsp:txXfrm>
    </dsp:sp>
    <dsp:sp modelId="{4427785F-26AB-49FF-8C5F-83FED61726A9}">
      <dsp:nvSpPr>
        <dsp:cNvPr id="0" name=""/>
        <dsp:cNvSpPr/>
      </dsp:nvSpPr>
      <dsp:spPr>
        <a:xfrm>
          <a:off x="15297564"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DuPont Analysis </a:t>
          </a:r>
          <a:endParaRPr lang="en-IN" sz="3200" kern="1200" dirty="0"/>
        </a:p>
      </dsp:txBody>
      <dsp:txXfrm>
        <a:off x="15297564" y="4329396"/>
        <a:ext cx="2527589" cy="12637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20924-87E2-4F97-BCD7-573DF4B598D0}">
      <dsp:nvSpPr>
        <dsp:cNvPr id="0" name=""/>
        <dsp:cNvSpPr/>
      </dsp:nvSpPr>
      <dsp:spPr>
        <a:xfrm>
          <a:off x="4833" y="3092772"/>
          <a:ext cx="3533795"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n-US" sz="2200" kern="1200" dirty="0" smtClean="0">
              <a:latin typeface="Open Sans" charset="0"/>
              <a:ea typeface="Open Sans" charset="0"/>
              <a:cs typeface="Open Sans" charset="0"/>
            </a:rPr>
            <a:t>Generating investment project proposals consistent with the firm's strategic objectives. </a:t>
          </a:r>
          <a:endParaRPr lang="en-IN" sz="2200" kern="1200" dirty="0">
            <a:latin typeface="Open Sans" charset="0"/>
            <a:ea typeface="Open Sans" charset="0"/>
            <a:cs typeface="Open Sans" charset="0"/>
          </a:endParaRPr>
        </a:p>
      </dsp:txBody>
      <dsp:txXfrm>
        <a:off x="65400" y="3153339"/>
        <a:ext cx="3412661" cy="1946759"/>
      </dsp:txXfrm>
    </dsp:sp>
    <dsp:sp modelId="{5DD2CD00-8580-457B-AF3F-7124BE6ADDFA}">
      <dsp:nvSpPr>
        <dsp:cNvPr id="0" name=""/>
        <dsp:cNvSpPr/>
      </dsp:nvSpPr>
      <dsp:spPr>
        <a:xfrm rot="21549734">
          <a:off x="3838887" y="3722560"/>
          <a:ext cx="636689"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3838897" y="3871666"/>
        <a:ext cx="445682" cy="443132"/>
      </dsp:txXfrm>
    </dsp:sp>
    <dsp:sp modelId="{806E6434-9AD4-4E4F-819C-C13688FB559B}">
      <dsp:nvSpPr>
        <dsp:cNvPr id="0" name=""/>
        <dsp:cNvSpPr/>
      </dsp:nvSpPr>
      <dsp:spPr>
        <a:xfrm>
          <a:off x="4739800" y="3030053"/>
          <a:ext cx="2642171"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Open Sans" charset="0"/>
              <a:ea typeface="Open Sans" charset="0"/>
              <a:cs typeface="Open Sans" charset="0"/>
            </a:rPr>
            <a:t>Project analysis or project feasibility study.</a:t>
          </a:r>
          <a:endParaRPr lang="en-IN" sz="2200" kern="1200" dirty="0">
            <a:latin typeface="Open Sans" charset="0"/>
            <a:ea typeface="Open Sans" charset="0"/>
            <a:cs typeface="Open Sans" charset="0"/>
          </a:endParaRPr>
        </a:p>
      </dsp:txBody>
      <dsp:txXfrm>
        <a:off x="4800367" y="3090620"/>
        <a:ext cx="2521037" cy="1946759"/>
      </dsp:txXfrm>
    </dsp:sp>
    <dsp:sp modelId="{9F056869-2A7C-47C4-B936-B9D0AD63C947}">
      <dsp:nvSpPr>
        <dsp:cNvPr id="0" name=""/>
        <dsp:cNvSpPr/>
      </dsp:nvSpPr>
      <dsp:spPr>
        <a:xfrm>
          <a:off x="7679775"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7679775" y="3842433"/>
        <a:ext cx="441940" cy="443132"/>
      </dsp:txXfrm>
    </dsp:sp>
    <dsp:sp modelId="{ED6D2AD2-9FB5-457E-8840-B88FDC39E1EA}">
      <dsp:nvSpPr>
        <dsp:cNvPr id="0" name=""/>
        <dsp:cNvSpPr/>
      </dsp:nvSpPr>
      <dsp:spPr>
        <a:xfrm>
          <a:off x="8573186" y="3030053"/>
          <a:ext cx="2978034"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Open Sans" charset="0"/>
              <a:ea typeface="Open Sans" charset="0"/>
              <a:cs typeface="Open Sans" charset="0"/>
            </a:rPr>
            <a:t>Evaluating and selecting projects based on a value maximizing acceptance criteria.</a:t>
          </a:r>
          <a:endParaRPr lang="en-IN" sz="2200" kern="1200" dirty="0">
            <a:latin typeface="Open Sans" charset="0"/>
            <a:ea typeface="Open Sans" charset="0"/>
            <a:cs typeface="Open Sans" charset="0"/>
          </a:endParaRPr>
        </a:p>
      </dsp:txBody>
      <dsp:txXfrm>
        <a:off x="8633753" y="3090620"/>
        <a:ext cx="2856900" cy="1946759"/>
      </dsp:txXfrm>
    </dsp:sp>
    <dsp:sp modelId="{485F321E-7533-40F8-BAF4-4F69DAD74667}">
      <dsp:nvSpPr>
        <dsp:cNvPr id="0" name=""/>
        <dsp:cNvSpPr/>
      </dsp:nvSpPr>
      <dsp:spPr>
        <a:xfrm>
          <a:off x="11849024"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11849024" y="3842433"/>
        <a:ext cx="441940" cy="443132"/>
      </dsp:txXfrm>
    </dsp:sp>
    <dsp:sp modelId="{E5C21560-2201-4EBC-A6C2-3E9657F49A65}">
      <dsp:nvSpPr>
        <dsp:cNvPr id="0" name=""/>
        <dsp:cNvSpPr/>
      </dsp:nvSpPr>
      <dsp:spPr>
        <a:xfrm>
          <a:off x="12742434" y="3441739"/>
          <a:ext cx="1674102" cy="1244520"/>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kern="1200" dirty="0" smtClean="0">
              <a:latin typeface="Open Sans" charset="0"/>
              <a:ea typeface="Open Sans" charset="0"/>
              <a:cs typeface="Open Sans" charset="0"/>
            </a:rPr>
            <a:t>Project financing</a:t>
          </a:r>
          <a:endParaRPr lang="en-IN" sz="2200" kern="1200" dirty="0">
            <a:latin typeface="Open Sans" charset="0"/>
            <a:ea typeface="Open Sans" charset="0"/>
            <a:cs typeface="Open Sans" charset="0"/>
          </a:endParaRPr>
        </a:p>
      </dsp:txBody>
      <dsp:txXfrm>
        <a:off x="12778885" y="3478190"/>
        <a:ext cx="1601200" cy="1171618"/>
      </dsp:txXfrm>
    </dsp:sp>
    <dsp:sp modelId="{8CC9EBB8-6CA2-4192-AFA4-FAC1753B279A}">
      <dsp:nvSpPr>
        <dsp:cNvPr id="0" name=""/>
        <dsp:cNvSpPr/>
      </dsp:nvSpPr>
      <dsp:spPr>
        <a:xfrm>
          <a:off x="14714339"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14714339" y="3842433"/>
        <a:ext cx="441940" cy="443132"/>
      </dsp:txXfrm>
    </dsp:sp>
    <dsp:sp modelId="{BE5C7F9B-76BA-4B99-9502-D3F456F72469}">
      <dsp:nvSpPr>
        <dsp:cNvPr id="0" name=""/>
        <dsp:cNvSpPr/>
      </dsp:nvSpPr>
      <dsp:spPr>
        <a:xfrm>
          <a:off x="15607750" y="3030053"/>
          <a:ext cx="2254401"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kern="1200" dirty="0" smtClean="0">
              <a:latin typeface="Open Sans" charset="0"/>
              <a:ea typeface="Open Sans" charset="0"/>
              <a:cs typeface="Open Sans" charset="0"/>
            </a:rPr>
            <a:t>Implementing investment projects continually</a:t>
          </a:r>
          <a:endParaRPr lang="en-IN" sz="2200" kern="1200" dirty="0">
            <a:latin typeface="Open Sans" charset="0"/>
            <a:ea typeface="Open Sans" charset="0"/>
            <a:cs typeface="Open Sans" charset="0"/>
          </a:endParaRPr>
        </a:p>
      </dsp:txBody>
      <dsp:txXfrm>
        <a:off x="15668317" y="3090620"/>
        <a:ext cx="2133267" cy="19467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44B91-A0F3-4AAF-B571-DE50BD1DFC59}">
      <dsp:nvSpPr>
        <dsp:cNvPr id="0" name=""/>
        <dsp:cNvSpPr/>
      </dsp:nvSpPr>
      <dsp:spPr>
        <a:xfrm>
          <a:off x="1466"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Market Analysis</a:t>
          </a:r>
          <a:endParaRPr lang="en-IN" sz="3200" kern="1200" dirty="0">
            <a:latin typeface="Open Sans" charset="0"/>
            <a:ea typeface="Open Sans" charset="0"/>
            <a:cs typeface="Open Sans" charset="0"/>
          </a:endParaRPr>
        </a:p>
      </dsp:txBody>
      <dsp:txXfrm>
        <a:off x="1466" y="3329686"/>
        <a:ext cx="2937255" cy="1468627"/>
      </dsp:txXfrm>
    </dsp:sp>
    <dsp:sp modelId="{88AB0190-4B44-4215-8D67-CC2D87DF9619}">
      <dsp:nvSpPr>
        <dsp:cNvPr id="0" name=""/>
        <dsp:cNvSpPr/>
      </dsp:nvSpPr>
      <dsp:spPr>
        <a:xfrm>
          <a:off x="355554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Technical Analysis</a:t>
          </a:r>
          <a:endParaRPr lang="en-IN" sz="3200" kern="1200" dirty="0">
            <a:latin typeface="Open Sans" charset="0"/>
            <a:ea typeface="Open Sans" charset="0"/>
            <a:cs typeface="Open Sans" charset="0"/>
          </a:endParaRPr>
        </a:p>
      </dsp:txBody>
      <dsp:txXfrm>
        <a:off x="3555545" y="3329686"/>
        <a:ext cx="2937255" cy="1468627"/>
      </dsp:txXfrm>
    </dsp:sp>
    <dsp:sp modelId="{D335AEDF-A821-4796-A865-06CB5827B4F3}">
      <dsp:nvSpPr>
        <dsp:cNvPr id="0" name=""/>
        <dsp:cNvSpPr/>
      </dsp:nvSpPr>
      <dsp:spPr>
        <a:xfrm>
          <a:off x="710962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Financial Analysis</a:t>
          </a:r>
          <a:endParaRPr lang="en-IN" sz="3200" kern="1200" dirty="0">
            <a:latin typeface="Open Sans" charset="0"/>
            <a:ea typeface="Open Sans" charset="0"/>
            <a:cs typeface="Open Sans" charset="0"/>
          </a:endParaRPr>
        </a:p>
      </dsp:txBody>
      <dsp:txXfrm>
        <a:off x="7109625" y="3329686"/>
        <a:ext cx="2937255" cy="1468627"/>
      </dsp:txXfrm>
    </dsp:sp>
    <dsp:sp modelId="{2BB8CB75-C441-4D8C-B51B-055472488E8E}">
      <dsp:nvSpPr>
        <dsp:cNvPr id="0" name=""/>
        <dsp:cNvSpPr/>
      </dsp:nvSpPr>
      <dsp:spPr>
        <a:xfrm>
          <a:off x="1066370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Economic Analysis</a:t>
          </a:r>
          <a:endParaRPr lang="en-IN" sz="3200" kern="1200" dirty="0">
            <a:latin typeface="Open Sans" charset="0"/>
            <a:ea typeface="Open Sans" charset="0"/>
            <a:cs typeface="Open Sans" charset="0"/>
          </a:endParaRPr>
        </a:p>
      </dsp:txBody>
      <dsp:txXfrm>
        <a:off x="10663705" y="3329686"/>
        <a:ext cx="2937255" cy="1468627"/>
      </dsp:txXfrm>
    </dsp:sp>
    <dsp:sp modelId="{189515C6-019E-4C65-954D-0D892237A3F3}">
      <dsp:nvSpPr>
        <dsp:cNvPr id="0" name=""/>
        <dsp:cNvSpPr/>
      </dsp:nvSpPr>
      <dsp:spPr>
        <a:xfrm>
          <a:off x="1421778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Ecological Analysis</a:t>
          </a:r>
          <a:endParaRPr lang="en-IN" sz="3200" kern="1200" dirty="0">
            <a:latin typeface="Open Sans" charset="0"/>
            <a:ea typeface="Open Sans" charset="0"/>
            <a:cs typeface="Open Sans" charset="0"/>
          </a:endParaRPr>
        </a:p>
      </dsp:txBody>
      <dsp:txXfrm>
        <a:off x="14217785" y="3329686"/>
        <a:ext cx="2937255" cy="14686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DA1A0-DE02-4A00-A89B-C10156819DD1}">
      <dsp:nvSpPr>
        <dsp:cNvPr id="0" name=""/>
        <dsp:cNvSpPr/>
      </dsp:nvSpPr>
      <dsp:spPr>
        <a:xfrm>
          <a:off x="4207995" y="4064000"/>
          <a:ext cx="840878" cy="2711834"/>
        </a:xfrm>
        <a:custGeom>
          <a:avLst/>
          <a:gdLst/>
          <a:ahLst/>
          <a:cxnLst/>
          <a:rect l="0" t="0" r="0" b="0"/>
          <a:pathLst>
            <a:path>
              <a:moveTo>
                <a:pt x="0" y="0"/>
              </a:moveTo>
              <a:lnTo>
                <a:pt x="420439" y="0"/>
              </a:lnTo>
              <a:lnTo>
                <a:pt x="420439" y="2711834"/>
              </a:lnTo>
              <a:lnTo>
                <a:pt x="840878" y="271183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50611AE-0B8A-4B7C-9709-13C5DE6672B4}">
      <dsp:nvSpPr>
        <dsp:cNvPr id="0" name=""/>
        <dsp:cNvSpPr/>
      </dsp:nvSpPr>
      <dsp:spPr>
        <a:xfrm>
          <a:off x="4207995" y="4064000"/>
          <a:ext cx="840878" cy="903944"/>
        </a:xfrm>
        <a:custGeom>
          <a:avLst/>
          <a:gdLst/>
          <a:ahLst/>
          <a:cxnLst/>
          <a:rect l="0" t="0" r="0" b="0"/>
          <a:pathLst>
            <a:path>
              <a:moveTo>
                <a:pt x="0" y="0"/>
              </a:moveTo>
              <a:lnTo>
                <a:pt x="420439" y="0"/>
              </a:lnTo>
              <a:lnTo>
                <a:pt x="420439" y="903944"/>
              </a:lnTo>
              <a:lnTo>
                <a:pt x="840878" y="90394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145CEC5-6F8C-4A68-9E2A-D652586F2780}">
      <dsp:nvSpPr>
        <dsp:cNvPr id="0" name=""/>
        <dsp:cNvSpPr/>
      </dsp:nvSpPr>
      <dsp:spPr>
        <a:xfrm>
          <a:off x="4207995" y="3160055"/>
          <a:ext cx="840878" cy="903944"/>
        </a:xfrm>
        <a:custGeom>
          <a:avLst/>
          <a:gdLst/>
          <a:ahLst/>
          <a:cxnLst/>
          <a:rect l="0" t="0" r="0" b="0"/>
          <a:pathLst>
            <a:path>
              <a:moveTo>
                <a:pt x="0" y="903944"/>
              </a:moveTo>
              <a:lnTo>
                <a:pt x="420439" y="903944"/>
              </a:lnTo>
              <a:lnTo>
                <a:pt x="420439" y="0"/>
              </a:lnTo>
              <a:lnTo>
                <a:pt x="840878"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E64B6CC-99D2-4907-92A0-3728A1175305}">
      <dsp:nvSpPr>
        <dsp:cNvPr id="0" name=""/>
        <dsp:cNvSpPr/>
      </dsp:nvSpPr>
      <dsp:spPr>
        <a:xfrm>
          <a:off x="4207995" y="1352165"/>
          <a:ext cx="840878" cy="2711834"/>
        </a:xfrm>
        <a:custGeom>
          <a:avLst/>
          <a:gdLst/>
          <a:ahLst/>
          <a:cxnLst/>
          <a:rect l="0" t="0" r="0" b="0"/>
          <a:pathLst>
            <a:path>
              <a:moveTo>
                <a:pt x="0" y="2711834"/>
              </a:moveTo>
              <a:lnTo>
                <a:pt x="420439" y="2711834"/>
              </a:lnTo>
              <a:lnTo>
                <a:pt x="420439" y="0"/>
              </a:lnTo>
              <a:lnTo>
                <a:pt x="840878"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42E842E-F5A2-4DC4-9613-2285A11520D6}">
      <dsp:nvSpPr>
        <dsp:cNvPr id="0" name=""/>
        <dsp:cNvSpPr/>
      </dsp:nvSpPr>
      <dsp:spPr>
        <a:xfrm>
          <a:off x="3601" y="3422829"/>
          <a:ext cx="4204394"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3601" y="3422829"/>
        <a:ext cx="4204394" cy="1282340"/>
      </dsp:txXfrm>
    </dsp:sp>
    <dsp:sp modelId="{CFAE23B4-EF6C-4843-9956-8B888BE1DDA6}">
      <dsp:nvSpPr>
        <dsp:cNvPr id="0" name=""/>
        <dsp:cNvSpPr/>
      </dsp:nvSpPr>
      <dsp:spPr>
        <a:xfrm>
          <a:off x="5048874" y="710995"/>
          <a:ext cx="7100003"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Funds that a company must possess to finance its day to day operations.</a:t>
          </a:r>
          <a:endParaRPr lang="en-IN" sz="2900" kern="1200" dirty="0"/>
        </a:p>
      </dsp:txBody>
      <dsp:txXfrm>
        <a:off x="5048874" y="710995"/>
        <a:ext cx="7100003" cy="1282340"/>
      </dsp:txXfrm>
    </dsp:sp>
    <dsp:sp modelId="{E49B3464-8BA7-40EC-AAE4-7E2549861AAF}">
      <dsp:nvSpPr>
        <dsp:cNvPr id="0" name=""/>
        <dsp:cNvSpPr/>
      </dsp:nvSpPr>
      <dsp:spPr>
        <a:xfrm>
          <a:off x="5048874" y="2518885"/>
          <a:ext cx="7033867"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It is a short term fund needed to meet operating expenses.</a:t>
          </a:r>
          <a:endParaRPr lang="en-IN" sz="2900" kern="1200" dirty="0"/>
        </a:p>
      </dsp:txBody>
      <dsp:txXfrm>
        <a:off x="5048874" y="2518885"/>
        <a:ext cx="7033867" cy="1282340"/>
      </dsp:txXfrm>
    </dsp:sp>
    <dsp:sp modelId="{329FD3E0-9EA4-45C7-849D-8623E0DFC9BF}">
      <dsp:nvSpPr>
        <dsp:cNvPr id="0" name=""/>
        <dsp:cNvSpPr/>
      </dsp:nvSpPr>
      <dsp:spPr>
        <a:xfrm>
          <a:off x="5048874" y="4326774"/>
          <a:ext cx="7139524"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Net of current assets minus current liabilities</a:t>
          </a:r>
          <a:endParaRPr lang="en-IN" sz="2900" kern="1200" dirty="0"/>
        </a:p>
      </dsp:txBody>
      <dsp:txXfrm>
        <a:off x="5048874" y="4326774"/>
        <a:ext cx="7139524" cy="1282340"/>
      </dsp:txXfrm>
    </dsp:sp>
    <dsp:sp modelId="{93E4924C-A6A0-4687-BB90-302F2D9D4FB0}">
      <dsp:nvSpPr>
        <dsp:cNvPr id="0" name=""/>
        <dsp:cNvSpPr/>
      </dsp:nvSpPr>
      <dsp:spPr>
        <a:xfrm>
          <a:off x="5048874" y="6134664"/>
          <a:ext cx="7039796"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Equals to the value of raw materials, work in progress, finished goods inventories and accounts receivable less accounts payable</a:t>
          </a:r>
          <a:endParaRPr lang="en-IN" sz="2900" kern="1200" dirty="0"/>
        </a:p>
      </dsp:txBody>
      <dsp:txXfrm>
        <a:off x="5048874" y="6134664"/>
        <a:ext cx="7039796" cy="1282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87DF4-C25C-42F6-8045-6639B92CBC58}">
      <dsp:nvSpPr>
        <dsp:cNvPr id="0" name=""/>
        <dsp:cNvSpPr/>
      </dsp:nvSpPr>
      <dsp:spPr>
        <a:xfrm>
          <a:off x="11253112" y="5820013"/>
          <a:ext cx="1155142" cy="91440"/>
        </a:xfrm>
        <a:custGeom>
          <a:avLst/>
          <a:gdLst/>
          <a:ahLst/>
          <a:cxnLst/>
          <a:rect l="0" t="0" r="0" b="0"/>
          <a:pathLst>
            <a:path>
              <a:moveTo>
                <a:pt x="0" y="45720"/>
              </a:moveTo>
              <a:lnTo>
                <a:pt x="1155142"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683465C-776F-4743-99FD-04A78F477C81}">
      <dsp:nvSpPr>
        <dsp:cNvPr id="0" name=""/>
        <dsp:cNvSpPr/>
      </dsp:nvSpPr>
      <dsp:spPr>
        <a:xfrm>
          <a:off x="4322254" y="4623954"/>
          <a:ext cx="1155142" cy="1241778"/>
        </a:xfrm>
        <a:custGeom>
          <a:avLst/>
          <a:gdLst/>
          <a:ahLst/>
          <a:cxnLst/>
          <a:rect l="0" t="0" r="0" b="0"/>
          <a:pathLst>
            <a:path>
              <a:moveTo>
                <a:pt x="0" y="0"/>
              </a:moveTo>
              <a:lnTo>
                <a:pt x="577571" y="0"/>
              </a:lnTo>
              <a:lnTo>
                <a:pt x="577571" y="1241778"/>
              </a:lnTo>
              <a:lnTo>
                <a:pt x="1155142" y="1241778"/>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0CF233D-0EC7-4FDA-BAC0-C3AAD7809188}">
      <dsp:nvSpPr>
        <dsp:cNvPr id="0" name=""/>
        <dsp:cNvSpPr/>
      </dsp:nvSpPr>
      <dsp:spPr>
        <a:xfrm>
          <a:off x="11253112" y="3336455"/>
          <a:ext cx="1155142" cy="91440"/>
        </a:xfrm>
        <a:custGeom>
          <a:avLst/>
          <a:gdLst/>
          <a:ahLst/>
          <a:cxnLst/>
          <a:rect l="0" t="0" r="0" b="0"/>
          <a:pathLst>
            <a:path>
              <a:moveTo>
                <a:pt x="0" y="45720"/>
              </a:moveTo>
              <a:lnTo>
                <a:pt x="1155142"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EAF40BB-16A6-4CF3-83A9-186588852A82}">
      <dsp:nvSpPr>
        <dsp:cNvPr id="0" name=""/>
        <dsp:cNvSpPr/>
      </dsp:nvSpPr>
      <dsp:spPr>
        <a:xfrm>
          <a:off x="4322254" y="3382175"/>
          <a:ext cx="1155142" cy="1241778"/>
        </a:xfrm>
        <a:custGeom>
          <a:avLst/>
          <a:gdLst/>
          <a:ahLst/>
          <a:cxnLst/>
          <a:rect l="0" t="0" r="0" b="0"/>
          <a:pathLst>
            <a:path>
              <a:moveTo>
                <a:pt x="0" y="1241778"/>
              </a:moveTo>
              <a:lnTo>
                <a:pt x="577571" y="1241778"/>
              </a:lnTo>
              <a:lnTo>
                <a:pt x="577571" y="0"/>
              </a:lnTo>
              <a:lnTo>
                <a:pt x="1155142"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E94B39-9099-45A1-A424-B8CEAA4A7AE2}">
      <dsp:nvSpPr>
        <dsp:cNvPr id="0" name=""/>
        <dsp:cNvSpPr/>
      </dsp:nvSpPr>
      <dsp:spPr>
        <a:xfrm>
          <a:off x="13975" y="3743157"/>
          <a:ext cx="4308279"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13975" y="3743157"/>
        <a:ext cx="4308279" cy="1761593"/>
      </dsp:txXfrm>
    </dsp:sp>
    <dsp:sp modelId="{1AFB11B1-DF98-4111-B800-BB58FE827675}">
      <dsp:nvSpPr>
        <dsp:cNvPr id="0" name=""/>
        <dsp:cNvSpPr/>
      </dsp:nvSpPr>
      <dsp:spPr>
        <a:xfrm>
          <a:off x="5477397" y="2501379"/>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Gross Working Capital</a:t>
          </a:r>
          <a:endParaRPr lang="en-IN" sz="4000" kern="1200" dirty="0"/>
        </a:p>
      </dsp:txBody>
      <dsp:txXfrm>
        <a:off x="5477397" y="2501379"/>
        <a:ext cx="5775714" cy="1761593"/>
      </dsp:txXfrm>
    </dsp:sp>
    <dsp:sp modelId="{C0D005DF-D880-4355-9EBC-F99E4CB1ADBE}">
      <dsp:nvSpPr>
        <dsp:cNvPr id="0" name=""/>
        <dsp:cNvSpPr/>
      </dsp:nvSpPr>
      <dsp:spPr>
        <a:xfrm>
          <a:off x="12408255" y="2501379"/>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Sum of all current assets that appear in the balance sheet </a:t>
          </a:r>
          <a:endParaRPr lang="en-IN" sz="4000" kern="1200" dirty="0"/>
        </a:p>
      </dsp:txBody>
      <dsp:txXfrm>
        <a:off x="12408255" y="2501379"/>
        <a:ext cx="5775714" cy="1761593"/>
      </dsp:txXfrm>
    </dsp:sp>
    <dsp:sp modelId="{FC57DF27-D5BE-4FD7-B5D2-FC2095A62DF8}">
      <dsp:nvSpPr>
        <dsp:cNvPr id="0" name=""/>
        <dsp:cNvSpPr/>
      </dsp:nvSpPr>
      <dsp:spPr>
        <a:xfrm>
          <a:off x="5477397" y="4984936"/>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Net Working Capital</a:t>
          </a:r>
          <a:endParaRPr lang="en-IN" sz="4000" kern="1200" dirty="0"/>
        </a:p>
      </dsp:txBody>
      <dsp:txXfrm>
        <a:off x="5477397" y="4984936"/>
        <a:ext cx="5775714" cy="1761593"/>
      </dsp:txXfrm>
    </dsp:sp>
    <dsp:sp modelId="{862BFA59-1B90-4D3A-8D9E-A4017D2AA74A}">
      <dsp:nvSpPr>
        <dsp:cNvPr id="0" name=""/>
        <dsp:cNvSpPr/>
      </dsp:nvSpPr>
      <dsp:spPr>
        <a:xfrm>
          <a:off x="12408255" y="4984936"/>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The excess of current assets over current liabilities</a:t>
          </a:r>
          <a:endParaRPr lang="en-IN" sz="4000" kern="1200" dirty="0"/>
        </a:p>
      </dsp:txBody>
      <dsp:txXfrm>
        <a:off x="12408255" y="4984936"/>
        <a:ext cx="5775714" cy="17615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0DEF3-C586-4563-AAAA-B0669802D727}">
      <dsp:nvSpPr>
        <dsp:cNvPr id="0" name=""/>
        <dsp:cNvSpPr/>
      </dsp:nvSpPr>
      <dsp:spPr>
        <a:xfrm>
          <a:off x="9237074" y="5936500"/>
          <a:ext cx="1448371" cy="91440"/>
        </a:xfrm>
        <a:custGeom>
          <a:avLst/>
          <a:gdLst/>
          <a:ahLst/>
          <a:cxnLst/>
          <a:rect l="0" t="0" r="0" b="0"/>
          <a:pathLst>
            <a:path>
              <a:moveTo>
                <a:pt x="0" y="45720"/>
              </a:moveTo>
              <a:lnTo>
                <a:pt x="1448371"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683465C-776F-4743-99FD-04A78F477C81}">
      <dsp:nvSpPr>
        <dsp:cNvPr id="0" name=""/>
        <dsp:cNvSpPr/>
      </dsp:nvSpPr>
      <dsp:spPr>
        <a:xfrm>
          <a:off x="4587801" y="4733525"/>
          <a:ext cx="1448371" cy="1248694"/>
        </a:xfrm>
        <a:custGeom>
          <a:avLst/>
          <a:gdLst/>
          <a:ahLst/>
          <a:cxnLst/>
          <a:rect l="0" t="0" r="0" b="0"/>
          <a:pathLst>
            <a:path>
              <a:moveTo>
                <a:pt x="0" y="0"/>
              </a:moveTo>
              <a:lnTo>
                <a:pt x="724185" y="0"/>
              </a:lnTo>
              <a:lnTo>
                <a:pt x="724185" y="1248694"/>
              </a:lnTo>
              <a:lnTo>
                <a:pt x="1448371" y="124869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0CF233D-0EC7-4FDA-BAC0-C3AAD7809188}">
      <dsp:nvSpPr>
        <dsp:cNvPr id="0" name=""/>
        <dsp:cNvSpPr/>
      </dsp:nvSpPr>
      <dsp:spPr>
        <a:xfrm>
          <a:off x="9131343" y="3276513"/>
          <a:ext cx="1448371" cy="91440"/>
        </a:xfrm>
        <a:custGeom>
          <a:avLst/>
          <a:gdLst/>
          <a:ahLst/>
          <a:cxnLst/>
          <a:rect l="0" t="0" r="0" b="0"/>
          <a:pathLst>
            <a:path>
              <a:moveTo>
                <a:pt x="0" y="45720"/>
              </a:moveTo>
              <a:lnTo>
                <a:pt x="1448371"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EAF40BB-16A6-4CF3-83A9-186588852A82}">
      <dsp:nvSpPr>
        <dsp:cNvPr id="0" name=""/>
        <dsp:cNvSpPr/>
      </dsp:nvSpPr>
      <dsp:spPr>
        <a:xfrm>
          <a:off x="4587801" y="3322233"/>
          <a:ext cx="1448371" cy="1411292"/>
        </a:xfrm>
        <a:custGeom>
          <a:avLst/>
          <a:gdLst/>
          <a:ahLst/>
          <a:cxnLst/>
          <a:rect l="0" t="0" r="0" b="0"/>
          <a:pathLst>
            <a:path>
              <a:moveTo>
                <a:pt x="0" y="1411292"/>
              </a:moveTo>
              <a:lnTo>
                <a:pt x="724185" y="1411292"/>
              </a:lnTo>
              <a:lnTo>
                <a:pt x="724185" y="0"/>
              </a:lnTo>
              <a:lnTo>
                <a:pt x="1448371"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E94B39-9099-45A1-A424-B8CEAA4A7AE2}">
      <dsp:nvSpPr>
        <dsp:cNvPr id="0" name=""/>
        <dsp:cNvSpPr/>
      </dsp:nvSpPr>
      <dsp:spPr>
        <a:xfrm>
          <a:off x="5733" y="3629142"/>
          <a:ext cx="4582068" cy="2208766"/>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5733" y="3629142"/>
        <a:ext cx="4582068" cy="2208766"/>
      </dsp:txXfrm>
    </dsp:sp>
    <dsp:sp modelId="{1AFB11B1-DF98-4111-B800-BB58FE827675}">
      <dsp:nvSpPr>
        <dsp:cNvPr id="0" name=""/>
        <dsp:cNvSpPr/>
      </dsp:nvSpPr>
      <dsp:spPr>
        <a:xfrm>
          <a:off x="6036173" y="2780080"/>
          <a:ext cx="3095170" cy="1084305"/>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Permanent</a:t>
          </a:r>
          <a:endParaRPr lang="en-IN" sz="4000" kern="1200" dirty="0"/>
        </a:p>
      </dsp:txBody>
      <dsp:txXfrm>
        <a:off x="6036173" y="2780080"/>
        <a:ext cx="3095170" cy="1084305"/>
      </dsp:txXfrm>
    </dsp:sp>
    <dsp:sp modelId="{C0D005DF-D880-4355-9EBC-F99E4CB1ADBE}">
      <dsp:nvSpPr>
        <dsp:cNvPr id="0" name=""/>
        <dsp:cNvSpPr/>
      </dsp:nvSpPr>
      <dsp:spPr>
        <a:xfrm>
          <a:off x="10579715" y="2416583"/>
          <a:ext cx="7612496" cy="1811299"/>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Assets that are required on a continuing basis over the entire year  </a:t>
          </a:r>
          <a:endParaRPr lang="en-IN" sz="4000" kern="1200" dirty="0"/>
        </a:p>
      </dsp:txBody>
      <dsp:txXfrm>
        <a:off x="10579715" y="2416583"/>
        <a:ext cx="7612496" cy="1811299"/>
      </dsp:txXfrm>
    </dsp:sp>
    <dsp:sp modelId="{FC57DF27-D5BE-4FD7-B5D2-FC2095A62DF8}">
      <dsp:nvSpPr>
        <dsp:cNvPr id="0" name=""/>
        <dsp:cNvSpPr/>
      </dsp:nvSpPr>
      <dsp:spPr>
        <a:xfrm>
          <a:off x="6036173" y="5277468"/>
          <a:ext cx="3200901" cy="1409502"/>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Temporary</a:t>
          </a:r>
          <a:endParaRPr lang="en-IN" sz="4000" kern="1200" dirty="0"/>
        </a:p>
      </dsp:txBody>
      <dsp:txXfrm>
        <a:off x="6036173" y="5277468"/>
        <a:ext cx="3200901" cy="1409502"/>
      </dsp:txXfrm>
    </dsp:sp>
    <dsp:sp modelId="{AC838FCD-B9AB-4E15-9DC1-CC03535FEB31}">
      <dsp:nvSpPr>
        <dsp:cNvPr id="0" name=""/>
        <dsp:cNvSpPr/>
      </dsp:nvSpPr>
      <dsp:spPr>
        <a:xfrm>
          <a:off x="10685446" y="5133115"/>
          <a:ext cx="7241857" cy="169821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Additional assets required at different times during the year</a:t>
          </a:r>
          <a:endParaRPr lang="en-IN" sz="4000" kern="1200" dirty="0"/>
        </a:p>
      </dsp:txBody>
      <dsp:txXfrm>
        <a:off x="10685446" y="5133115"/>
        <a:ext cx="7241857" cy="169821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DACD0A-C2F1-4CFA-B68B-31ED7C9746CB}" type="datetimeFigureOut">
              <a:rPr lang="en-IN" smtClean="0"/>
              <a:t>31-10-2022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3EEE0C-7B0D-4414-8164-D6F20EB8D52D}" type="slidenum">
              <a:rPr lang="en-IN" smtClean="0"/>
              <a:t>‹#›</a:t>
            </a:fld>
            <a:endParaRPr lang="en-IN"/>
          </a:p>
        </p:txBody>
      </p:sp>
    </p:spTree>
    <p:extLst>
      <p:ext uri="{BB962C8B-B14F-4D97-AF65-F5344CB8AC3E}">
        <p14:creationId xmlns:p14="http://schemas.microsoft.com/office/powerpoint/2010/main" val="2684131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dirty="0" smtClean="0"/>
              <a:t>Capital budgeting is the process of evaluating and selecting long-term investments that are consistent with the goal of shareholders' wealth maximization. </a:t>
            </a:r>
          </a:p>
          <a:p>
            <a:pPr algn="just"/>
            <a:r>
              <a:rPr lang="en-US" b="0" dirty="0" smtClean="0"/>
              <a:t>The capital budgeting process deals with identifying and selecting investment projects whose returns are expected to extend beyond one year. Capital budgeting decisions are of paramount importance in financial decision making because such decisions are long term, not easily reversible, involve cost, and affect the </a:t>
            </a:r>
            <a:r>
              <a:rPr lang="en-US" b="0" dirty="0" err="1" smtClean="0"/>
              <a:t>profitabil</a:t>
            </a:r>
            <a:r>
              <a:rPr lang="en-US" b="0" dirty="0" smtClean="0"/>
              <a:t> </a:t>
            </a:r>
            <a:r>
              <a:rPr lang="en-US" b="0" dirty="0" err="1" smtClean="0"/>
              <a:t>ity</a:t>
            </a:r>
            <a:r>
              <a:rPr lang="en-US" b="0" dirty="0" smtClean="0"/>
              <a:t> of an enterprise. The decisions are made at three levels: operating decisions, administrative decisions, and strategic decisions. Capital budgeting relates to fixed assets and enables the enter </a:t>
            </a:r>
            <a:r>
              <a:rPr lang="en-US" b="0" dirty="0" err="1" smtClean="0"/>
              <a:t>prise</a:t>
            </a:r>
            <a:r>
              <a:rPr lang="en-US" b="0" dirty="0" smtClean="0"/>
              <a:t> to generate finished goods that can ultimately be sold for profit.</a:t>
            </a:r>
            <a:endParaRPr lang="en-IN" b="0" dirty="0"/>
          </a:p>
        </p:txBody>
      </p:sp>
      <p:sp>
        <p:nvSpPr>
          <p:cNvPr id="4" name="Slide Number Placeholder 3"/>
          <p:cNvSpPr>
            <a:spLocks noGrp="1"/>
          </p:cNvSpPr>
          <p:nvPr>
            <p:ph type="sldNum" sz="quarter" idx="10"/>
          </p:nvPr>
        </p:nvSpPr>
        <p:spPr/>
        <p:txBody>
          <a:bodyPr/>
          <a:lstStyle/>
          <a:p>
            <a:fld id="{7F3EEE0C-7B0D-4414-8164-D6F20EB8D52D}" type="slidenum">
              <a:rPr lang="en-IN" smtClean="0"/>
              <a:t>14</a:t>
            </a:fld>
            <a:endParaRPr lang="en-IN"/>
          </a:p>
        </p:txBody>
      </p:sp>
    </p:spTree>
    <p:extLst>
      <p:ext uri="{BB962C8B-B14F-4D97-AF65-F5344CB8AC3E}">
        <p14:creationId xmlns:p14="http://schemas.microsoft.com/office/powerpoint/2010/main" val="4008887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GENERATING AN INVESTMENT PROJECT PROPOSAL </a:t>
            </a:r>
          </a:p>
          <a:p>
            <a:pPr algn="just"/>
            <a:r>
              <a:rPr lang="en-US" dirty="0" smtClean="0"/>
              <a:t>The enterprise may allocate budget to new products/services or expansion of existing products services, replacement of equipment or buildings, and research and development. The enterprise may be confronted with three types of capital budgeting decisions: (1) the accept-reject decision, (2) the mutually exclusive choice decision, and (3) the capital rationing decision.</a:t>
            </a:r>
          </a:p>
          <a:p>
            <a:pPr algn="just"/>
            <a:r>
              <a:rPr lang="en-US" dirty="0" smtClean="0"/>
              <a:t>The accept-reject decision is the evaluation of the capital expenditure proposal to determine whether it meets the minimum acceptance criteria. If the proposal is accepted, the firm would invest in it; if the proposal is rejected, the firm does not invest in it. In general, proposals which yield a rate of return greater than the cost of capital are accepted and the rest are rejected. Mutually exclusive projects are projects that compete with one another; the acceptance of one eliminates the others from further consideration. The alternatives are mutually exclusive and only one may be chosen. Capital rationing decision is a situation where the firm has unlimited funds. All the independent investment proposals yielding return greater than some predetermined level are accepted. Capital rationing is the financial situation in which a firm has only a fixed amount to allocate among competing capital expenditures. The benefits received from the project are ex pressed in terms of cash flows and cash flows should be measured on an incremental, after-tax basis.</a:t>
            </a:r>
          </a:p>
          <a:p>
            <a:pPr algn="just"/>
            <a:endParaRPr lang="en-US" dirty="0" smtClean="0"/>
          </a:p>
          <a:p>
            <a:pPr algn="just"/>
            <a:r>
              <a:rPr lang="en-US" dirty="0" smtClean="0"/>
              <a:t>PROJECT ANALYSIS</a:t>
            </a:r>
          </a:p>
          <a:p>
            <a:pPr algn="just"/>
            <a:endParaRPr lang="en-US" dirty="0" smtClean="0"/>
          </a:p>
          <a:p>
            <a:pPr algn="just"/>
            <a:r>
              <a:rPr lang="en-US" dirty="0" smtClean="0"/>
              <a:t>This is also known as project feasibility study. Once a project proposal is identified and if the project seems worthwhile, detailed analysis of the marketing, technical, economic, and ecological aspects are undertaken. Based on the information developed in the analysis, the stream of costs and benefits associated with the project can be defined. The important facets of project analysis are market analysis, technical analysis, financial analysis, economic analysis, and ecological analysis. A schematic of the project feasibility study is shown in Figure</a:t>
            </a:r>
          </a:p>
          <a:p>
            <a:pPr algn="just"/>
            <a:endParaRPr lang="en-US" dirty="0" smtClean="0"/>
          </a:p>
          <a:p>
            <a:pPr algn="just"/>
            <a:r>
              <a:rPr lang="en-US" dirty="0" smtClean="0"/>
              <a:t>MARKET ANALYSIS</a:t>
            </a:r>
          </a:p>
          <a:p>
            <a:pPr algn="just"/>
            <a:r>
              <a:rPr lang="en-US" dirty="0" smtClean="0"/>
              <a:t>This mainly deals with determining the potential market and the market share for the proposed </a:t>
            </a:r>
            <a:r>
              <a:rPr lang="en-US" dirty="0" err="1" smtClean="0"/>
              <a:t>proj</a:t>
            </a:r>
            <a:r>
              <a:rPr lang="en-US" dirty="0" smtClean="0"/>
              <a:t> Market analysis is concerned with forecasting the demand for the product service under consideration. It requires finding a variety of information on consumption trends, cost structures, </a:t>
            </a:r>
            <a:r>
              <a:rPr lang="en-US" dirty="0" err="1" smtClean="0"/>
              <a:t>structuresof</a:t>
            </a:r>
            <a:r>
              <a:rPr lang="en-US" dirty="0" smtClean="0"/>
              <a:t> the competition, the elasticity of demand consumer </a:t>
            </a:r>
            <a:r>
              <a:rPr lang="en-US" dirty="0" err="1" smtClean="0"/>
              <a:t>behaviour</a:t>
            </a:r>
            <a:r>
              <a:rPr lang="en-US" dirty="0" smtClean="0"/>
              <a:t>, and exports and imports.</a:t>
            </a:r>
          </a:p>
          <a:p>
            <a:pPr algn="just"/>
            <a:endParaRPr lang="en-US" dirty="0" smtClean="0"/>
          </a:p>
          <a:p>
            <a:pPr algn="just"/>
            <a:r>
              <a:rPr lang="en-US" dirty="0" smtClean="0"/>
              <a:t>TECHNICAL ANALYSIS</a:t>
            </a:r>
          </a:p>
          <a:p>
            <a:pPr algn="just"/>
            <a:r>
              <a:rPr lang="en-US" dirty="0" smtClean="0"/>
              <a:t>This principally deals with determining the technical viability for successful commissioning of the proposed project and for ascertaining whether sensible choices have been made with respect to location size, process, etc. Technical analysis requires finding a variety of information on the availability layout for the site, building and plant, and choosing the appropriate plant, machinery, and process of raw material and various other inputs; the type of technology to be adopted; choosing a suitable</a:t>
            </a:r>
          </a:p>
          <a:p>
            <a:pPr algn="just"/>
            <a:endParaRPr lang="en-US" dirty="0" smtClean="0"/>
          </a:p>
          <a:p>
            <a:pPr algn="just"/>
            <a:r>
              <a:rPr lang="en-US" dirty="0" smtClean="0"/>
              <a:t>FINANCIAL ANALYSIS</a:t>
            </a:r>
          </a:p>
          <a:p>
            <a:pPr algn="just"/>
            <a:r>
              <a:rPr lang="en-US" dirty="0" smtClean="0"/>
              <a:t>This mainly deals with determining the risk and return for the proposed project. Financial analysis seeks to ascertain whether the proposed project will be financially viable, It requires finding a variety of information on the cost of the project and the means of finance; the cost of capital; the projected profitability; cash flows of the project; the break-even point; the level of risk; the investment lay and worthiness; and projected financial position.</a:t>
            </a:r>
          </a:p>
          <a:p>
            <a:pPr algn="just"/>
            <a:endParaRPr lang="en-US" dirty="0" smtClean="0"/>
          </a:p>
          <a:p>
            <a:pPr algn="just"/>
            <a:r>
              <a:rPr lang="en-US" dirty="0" smtClean="0"/>
              <a:t>ECONOMIC ANALYSIS</a:t>
            </a:r>
          </a:p>
          <a:p>
            <a:pPr algn="just"/>
            <a:r>
              <a:rPr lang="en-US" dirty="0" smtClean="0"/>
              <a:t>This is also called social-cost benefit analysis and is mainly concerned with judging a project from the social point of view. The focus is on the social costs and benefits of the proposed project. It des with determining benefits and costs in terms of shadow prices and other social impacts. Economic analysis requires finding a variety of information on economic costs and benefits measured in terms of the efficiency (shadow) prices, employment to be generated by the project; impact of the project o the distribution of income in society; and the impact of the project on the level of savings and investment in society.</a:t>
            </a:r>
          </a:p>
          <a:p>
            <a:pPr algn="just"/>
            <a:endParaRPr lang="en-US" dirty="0" smtClean="0"/>
          </a:p>
          <a:p>
            <a:pPr algn="just"/>
            <a:r>
              <a:rPr lang="en-US" dirty="0" smtClean="0"/>
              <a:t>ECOLOGICAL ANALYSIS</a:t>
            </a:r>
          </a:p>
          <a:p>
            <a:pPr algn="just"/>
            <a:r>
              <a:rPr lang="en-US" dirty="0" smtClean="0"/>
              <a:t>This mainly deals with determining the quantum of damage likely to be caused by the proposed project to the environment, and the cost of restoration measures required to be undertaken to ensure that the damage to the environment is within acceptable limits.</a:t>
            </a:r>
          </a:p>
        </p:txBody>
      </p:sp>
      <p:sp>
        <p:nvSpPr>
          <p:cNvPr id="4" name="Slide Number Placeholder 3"/>
          <p:cNvSpPr>
            <a:spLocks noGrp="1"/>
          </p:cNvSpPr>
          <p:nvPr>
            <p:ph type="sldNum" sz="quarter" idx="10"/>
          </p:nvPr>
        </p:nvSpPr>
        <p:spPr/>
        <p:txBody>
          <a:bodyPr/>
          <a:lstStyle/>
          <a:p>
            <a:fld id="{7F3EEE0C-7B0D-4414-8164-D6F20EB8D52D}" type="slidenum">
              <a:rPr lang="en-IN" smtClean="0"/>
              <a:t>15</a:t>
            </a:fld>
            <a:endParaRPr lang="en-IN"/>
          </a:p>
        </p:txBody>
      </p:sp>
    </p:spTree>
    <p:extLst>
      <p:ext uri="{BB962C8B-B14F-4D97-AF65-F5344CB8AC3E}">
        <p14:creationId xmlns:p14="http://schemas.microsoft.com/office/powerpoint/2010/main" val="2273455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3EEE0C-7B0D-4414-8164-D6F20EB8D52D}" type="slidenum">
              <a:rPr lang="en-IN" smtClean="0"/>
              <a:t>27</a:t>
            </a:fld>
            <a:endParaRPr lang="en-IN"/>
          </a:p>
        </p:txBody>
      </p:sp>
    </p:spTree>
    <p:extLst>
      <p:ext uri="{BB962C8B-B14F-4D97-AF65-F5344CB8AC3E}">
        <p14:creationId xmlns:p14="http://schemas.microsoft.com/office/powerpoint/2010/main" val="2860583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2.xml.rels><?xml version="1.0" encoding="UTF-8" standalone="yes"?>
<Relationships xmlns="http://schemas.openxmlformats.org/package/2006/relationships"><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17.gif"/><Relationship Id="rId13"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1.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20.gif"/><Relationship Id="rId5" Type="http://schemas.openxmlformats.org/officeDocument/2006/relationships/diagramQuickStyle" Target="../diagrams/quickStyle3.xml"/><Relationship Id="rId10" Type="http://schemas.openxmlformats.org/officeDocument/2006/relationships/image" Target="../media/image19.gif"/><Relationship Id="rId4" Type="http://schemas.openxmlformats.org/officeDocument/2006/relationships/diagramLayout" Target="../diagrams/layout3.xml"/><Relationship Id="rId9" Type="http://schemas.openxmlformats.org/officeDocument/2006/relationships/image" Target="../media/image18.gif"/><Relationship Id="rId14"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7.gif"/><Relationship Id="rId7" Type="http://schemas.openxmlformats.org/officeDocument/2006/relationships/diagramQuickStyle" Target="../diagrams/quickStyle4.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4.xml"/><Relationship Id="rId11" Type="http://schemas.openxmlformats.org/officeDocument/2006/relationships/image" Target="../media/image3.svg"/><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image" Target="../media/image18.gif"/><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gif"/><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gif"/><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3.gif"/><Relationship Id="rId7" Type="http://schemas.openxmlformats.org/officeDocument/2006/relationships/diagramColors" Target="../diagrams/colors5.xml"/><Relationship Id="rId2" Type="http://schemas.openxmlformats.org/officeDocument/2006/relationships/image" Target="../media/image32.gif"/><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3.svg"/><Relationship Id="rId4" Type="http://schemas.openxmlformats.org/officeDocument/2006/relationships/diagramData" Target="../diagrams/data6.xml"/><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image" Target="../media/image3.svg"/><Relationship Id="rId3" Type="http://schemas.openxmlformats.org/officeDocument/2006/relationships/diagramLayout" Target="../diagrams/layout6.xml"/><Relationship Id="rId7" Type="http://schemas.openxmlformats.org/officeDocument/2006/relationships/diagramData" Target="../diagrams/data8.xml"/><Relationship Id="rId12"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sv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sv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gif"/><Relationship Id="rId5"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png"/><Relationship Id="rId7" Type="http://schemas.openxmlformats.org/officeDocument/2006/relationships/image" Target="../media/image14.svg"/><Relationship Id="rId12"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4.png"/><Relationship Id="rId9" Type="http://schemas.openxmlformats.org/officeDocument/2006/relationships/image" Target="../media/image16.sv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 Id="rId11" Type="http://schemas.microsoft.com/office/2007/relationships/diagramDrawing" Target="../diagrams/drawing2.xml"/><Relationship Id="rId10" Type="http://schemas.openxmlformats.org/officeDocument/2006/relationships/diagramColors" Target="../diagrams/colors2.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268" b="113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768540"/>
            <a:ext cx="317973" cy="260160"/>
          </a:xfrm>
          <a:prstGeom prst="rect">
            <a:avLst/>
          </a:prstGeom>
        </p:spPr>
      </p:pic>
      <p:sp>
        <p:nvSpPr>
          <p:cNvPr id="4" name="TextBox 4"/>
          <p:cNvSpPr txBox="1"/>
          <p:nvPr/>
        </p:nvSpPr>
        <p:spPr>
          <a:xfrm>
            <a:off x="1028700" y="1579127"/>
            <a:ext cx="16230600" cy="1477328"/>
          </a:xfrm>
          <a:prstGeom prst="rect">
            <a:avLst/>
          </a:prstGeom>
        </p:spPr>
        <p:txBody>
          <a:bodyPr lIns="0" tIns="0" rIns="0" bIns="0" rtlCol="0" anchor="t">
            <a:spAutoFit/>
          </a:bodyPr>
          <a:lstStyle/>
          <a:p>
            <a:pPr algn="ctr">
              <a:spcBef>
                <a:spcPct val="0"/>
              </a:spcBef>
            </a:pPr>
            <a:r>
              <a:rPr lang="en-US" sz="9600" dirty="0" smtClean="0">
                <a:solidFill>
                  <a:srgbClr val="5A3F2B"/>
                </a:solidFill>
                <a:latin typeface="Montserrat Extra-Bold"/>
              </a:rPr>
              <a:t>Financial Management</a:t>
            </a:r>
            <a:endParaRPr lang="en-US" sz="9600" dirty="0">
              <a:solidFill>
                <a:srgbClr val="5A3F2B"/>
              </a:solidFill>
              <a:latin typeface="Montserrat Extra-Bold"/>
            </a:endParaRPr>
          </a:p>
        </p:txBody>
      </p:sp>
      <p:sp>
        <p:nvSpPr>
          <p:cNvPr id="5" name="TextBox 5"/>
          <p:cNvSpPr txBox="1"/>
          <p:nvPr/>
        </p:nvSpPr>
        <p:spPr>
          <a:xfrm>
            <a:off x="2564009" y="3086100"/>
            <a:ext cx="13159981" cy="359073"/>
          </a:xfrm>
          <a:prstGeom prst="rect">
            <a:avLst/>
          </a:prstGeom>
        </p:spPr>
        <p:txBody>
          <a:bodyPr lIns="0" tIns="0" rIns="0" bIns="0" rtlCol="0" anchor="t">
            <a:spAutoFit/>
          </a:bodyPr>
          <a:lstStyle/>
          <a:p>
            <a:pPr algn="ctr">
              <a:lnSpc>
                <a:spcPts val="2799"/>
              </a:lnSpc>
              <a:spcBef>
                <a:spcPct val="0"/>
              </a:spcBef>
            </a:pPr>
            <a:r>
              <a:rPr lang="en-US" sz="2400" spc="683" dirty="0">
                <a:solidFill>
                  <a:srgbClr val="5A3F2B"/>
                </a:solidFill>
                <a:latin typeface="Open Sans"/>
              </a:rPr>
              <a:t>Innovation, Incubation and Entrepreneurship</a:t>
            </a:r>
          </a:p>
        </p:txBody>
      </p:sp>
      <p:sp>
        <p:nvSpPr>
          <p:cNvPr id="6" name="TextBox 6"/>
          <p:cNvSpPr txBox="1"/>
          <p:nvPr/>
        </p:nvSpPr>
        <p:spPr>
          <a:xfrm>
            <a:off x="1521566" y="739965"/>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pic>
        <p:nvPicPr>
          <p:cNvPr id="1026" name="Picture 2" descr="See the source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867"/>
          <a:stretch/>
        </p:blipFill>
        <p:spPr bwMode="auto">
          <a:xfrm>
            <a:off x="16459200" y="261340"/>
            <a:ext cx="1600200" cy="15347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Activity/Turnover Ratios</a:t>
            </a:r>
            <a:endParaRPr lang="en-US" sz="5400" dirty="0">
              <a:solidFill>
                <a:srgbClr val="5A3F2B"/>
              </a:solidFill>
              <a:latin typeface="Montserrat Extra-Bold"/>
            </a:endParaRPr>
          </a:p>
        </p:txBody>
      </p:sp>
      <p:sp>
        <p:nvSpPr>
          <p:cNvPr id="14" name="TextBox 14"/>
          <p:cNvSpPr txBox="1"/>
          <p:nvPr/>
        </p:nvSpPr>
        <p:spPr>
          <a:xfrm>
            <a:off x="1028700" y="22479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Activity ratios measure the speed with which various accounts are converted into sales or cash inflows or outflows. The efficiency with which the assets and resources of a company are utilized in generating operational revenue has a direct bearing on the top line. It is, therefore, important to study the </a:t>
            </a:r>
            <a:r>
              <a:rPr lang="en-US" sz="2400" dirty="0" smtClean="0">
                <a:solidFill>
                  <a:srgbClr val="171616"/>
                </a:solidFill>
                <a:latin typeface="Open Sans"/>
              </a:rPr>
              <a:t>turnover ratios</a:t>
            </a:r>
            <a:r>
              <a:rPr lang="en-US" sz="2400" dirty="0">
                <a:solidFill>
                  <a:srgbClr val="171616"/>
                </a:solidFill>
                <a:latin typeface="Open Sans"/>
              </a:rPr>
              <a:t>.</a:t>
            </a:r>
            <a:endParaRPr lang="en-US" sz="2400" dirty="0">
              <a:solidFill>
                <a:srgbClr val="171616"/>
              </a:solidFill>
              <a:latin typeface="Open Sans"/>
            </a:endParaRPr>
          </a:p>
        </p:txBody>
      </p:sp>
      <p:grpSp>
        <p:nvGrpSpPr>
          <p:cNvPr id="19" name="Group 19"/>
          <p:cNvGrpSpPr/>
          <p:nvPr/>
        </p:nvGrpSpPr>
        <p:grpSpPr>
          <a:xfrm>
            <a:off x="1028700" y="4914900"/>
            <a:ext cx="16528814" cy="40386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600700"/>
            <a:ext cx="16109714" cy="2215991"/>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Inventory </a:t>
            </a:r>
            <a:r>
              <a:rPr lang="en-US" sz="2400" dirty="0" smtClean="0">
                <a:solidFill>
                  <a:srgbClr val="FFFFFF"/>
                </a:solidFill>
                <a:latin typeface="Open Sans Light Bold"/>
              </a:rPr>
              <a:t>turnover = </a:t>
            </a:r>
            <a:r>
              <a:rPr lang="en-US" sz="2400" dirty="0">
                <a:solidFill>
                  <a:srgbClr val="FFFFFF"/>
                </a:solidFill>
                <a:latin typeface="Open Sans Light Bold"/>
              </a:rPr>
              <a:t>Cost of goods </a:t>
            </a:r>
            <a:r>
              <a:rPr lang="en-US" sz="2400" dirty="0" smtClean="0">
                <a:solidFill>
                  <a:srgbClr val="FFFFFF"/>
                </a:solidFill>
                <a:latin typeface="Open Sans Light Bold"/>
              </a:rPr>
              <a:t>sold/Inventory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Average collection </a:t>
            </a:r>
            <a:r>
              <a:rPr lang="en-US" sz="2400" dirty="0" smtClean="0">
                <a:solidFill>
                  <a:srgbClr val="FFFFFF"/>
                </a:solidFill>
                <a:latin typeface="Open Sans Light Bold"/>
              </a:rPr>
              <a:t>period = Accounts </a:t>
            </a:r>
            <a:r>
              <a:rPr lang="en-US" sz="2400" dirty="0">
                <a:solidFill>
                  <a:srgbClr val="FFFFFF"/>
                </a:solidFill>
                <a:latin typeface="Open Sans Light Bold"/>
              </a:rPr>
              <a:t>receivable/Average sales per </a:t>
            </a:r>
            <a:r>
              <a:rPr lang="en-US" sz="2400" dirty="0" smtClean="0">
                <a:solidFill>
                  <a:srgbClr val="FFFFFF"/>
                </a:solidFill>
                <a:latin typeface="Open Sans Light Bold"/>
              </a:rPr>
              <a:t>day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Average payment </a:t>
            </a:r>
            <a:r>
              <a:rPr lang="en-US" sz="2400" dirty="0" smtClean="0">
                <a:solidFill>
                  <a:srgbClr val="FFFFFF"/>
                </a:solidFill>
                <a:latin typeface="Open Sans Light Bold"/>
              </a:rPr>
              <a:t>period = Accounts </a:t>
            </a:r>
            <a:r>
              <a:rPr lang="en-US" sz="2400" dirty="0">
                <a:solidFill>
                  <a:srgbClr val="FFFFFF"/>
                </a:solidFill>
                <a:latin typeface="Open Sans Light Bold"/>
              </a:rPr>
              <a:t>payable/Average purchases per </a:t>
            </a:r>
            <a:r>
              <a:rPr lang="en-US" sz="2400" dirty="0" smtClean="0">
                <a:solidFill>
                  <a:srgbClr val="FFFFFF"/>
                </a:solidFill>
                <a:latin typeface="Open Sans Light Bold"/>
              </a:rPr>
              <a:t>day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Total asset </a:t>
            </a:r>
            <a:r>
              <a:rPr lang="en-US" sz="2400" dirty="0" smtClean="0">
                <a:solidFill>
                  <a:srgbClr val="FFFFFF"/>
                </a:solidFill>
                <a:latin typeface="Open Sans Light Bold"/>
              </a:rPr>
              <a:t>turnover = Sales/Total </a:t>
            </a:r>
            <a:r>
              <a:rPr lang="en-US" sz="2400" dirty="0">
                <a:solidFill>
                  <a:srgbClr val="FFFFFF"/>
                </a:solidFill>
                <a:latin typeface="Open Sans Light Bold"/>
              </a:rPr>
              <a:t>assets</a:t>
            </a:r>
            <a:endParaRPr lang="en-US" sz="2400" dirty="0">
              <a:solidFill>
                <a:srgbClr val="FFFFFF"/>
              </a:solidFill>
              <a:latin typeface="Open Sans Light Bold"/>
            </a:endParaRPr>
          </a:p>
        </p:txBody>
      </p:sp>
    </p:spTree>
    <p:extLst>
      <p:ext uri="{BB962C8B-B14F-4D97-AF65-F5344CB8AC3E}">
        <p14:creationId xmlns:p14="http://schemas.microsoft.com/office/powerpoint/2010/main" val="20039879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Debt/Solvency Ratios</a:t>
            </a:r>
            <a:endParaRPr lang="en-US" sz="5400" dirty="0">
              <a:solidFill>
                <a:srgbClr val="5A3F2B"/>
              </a:solidFill>
              <a:latin typeface="Montserrat Extra-Bold"/>
            </a:endParaRPr>
          </a:p>
        </p:txBody>
      </p:sp>
      <p:sp>
        <p:nvSpPr>
          <p:cNvPr id="14" name="TextBox 14"/>
          <p:cNvSpPr txBox="1"/>
          <p:nvPr/>
        </p:nvSpPr>
        <p:spPr>
          <a:xfrm>
            <a:off x="1028700" y="2095500"/>
            <a:ext cx="16687800" cy="2710935"/>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capacity of an enterprise to discharge its obligations towards long-term lenders indicates its financial strength and ensures its long-term survival. The debt position of a firm indicates the amount of other people's money being used to generate profits. It is important to analyse the capacity of an enterprise to raise further capital borrowings. These are particularly useful for financial institutions, banks, and other lenders to assess the creditworthiness of a company and the attendant financial default risk.</a:t>
            </a:r>
            <a:endParaRPr lang="en-US" sz="2400" dirty="0">
              <a:solidFill>
                <a:srgbClr val="171616"/>
              </a:solidFill>
              <a:latin typeface="Open Sans"/>
            </a:endParaRPr>
          </a:p>
        </p:txBody>
      </p:sp>
      <p:grpSp>
        <p:nvGrpSpPr>
          <p:cNvPr id="19" name="Group 19"/>
          <p:cNvGrpSpPr/>
          <p:nvPr/>
        </p:nvGrpSpPr>
        <p:grpSpPr>
          <a:xfrm>
            <a:off x="1028700" y="4914900"/>
            <a:ext cx="16528814" cy="47244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372100"/>
            <a:ext cx="16109714" cy="3877985"/>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Debt </a:t>
            </a:r>
            <a:r>
              <a:rPr lang="en-US" sz="2400" dirty="0" smtClean="0">
                <a:solidFill>
                  <a:srgbClr val="FFFFFF"/>
                </a:solidFill>
                <a:latin typeface="Open Sans Light Bold"/>
              </a:rPr>
              <a:t>ratio = </a:t>
            </a:r>
            <a:r>
              <a:rPr lang="en-US" sz="2400" dirty="0">
                <a:solidFill>
                  <a:srgbClr val="FFFFFF"/>
                </a:solidFill>
                <a:latin typeface="Open Sans Light Bold"/>
              </a:rPr>
              <a:t>Total liabilities </a:t>
            </a:r>
            <a:r>
              <a:rPr lang="en-US" sz="2400" dirty="0" smtClean="0">
                <a:solidFill>
                  <a:srgbClr val="FFFFFF"/>
                </a:solidFill>
                <a:latin typeface="Open Sans Light Bold"/>
              </a:rPr>
              <a:t>/ Total assets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Net asset </a:t>
            </a:r>
            <a:r>
              <a:rPr lang="en-US" sz="2400" dirty="0" smtClean="0">
                <a:solidFill>
                  <a:srgbClr val="FFFFFF"/>
                </a:solidFill>
                <a:latin typeface="Open Sans Light Bold"/>
              </a:rPr>
              <a:t>value (NAV) = Equity </a:t>
            </a:r>
            <a:r>
              <a:rPr lang="en-US" sz="2400" dirty="0">
                <a:solidFill>
                  <a:srgbClr val="FFFFFF"/>
                </a:solidFill>
                <a:latin typeface="Open Sans Light Bold"/>
              </a:rPr>
              <a:t>shareholders' </a:t>
            </a:r>
            <a:r>
              <a:rPr lang="en-US" sz="2400" dirty="0" smtClean="0">
                <a:solidFill>
                  <a:srgbClr val="FFFFFF"/>
                </a:solidFill>
                <a:latin typeface="Open Sans Light Bold"/>
              </a:rPr>
              <a:t>funds / No</a:t>
            </a:r>
            <a:r>
              <a:rPr lang="en-US" sz="2400" dirty="0">
                <a:solidFill>
                  <a:srgbClr val="FFFFFF"/>
                </a:solidFill>
                <a:latin typeface="Open Sans Light Bold"/>
              </a:rPr>
              <a:t>, of equity </a:t>
            </a:r>
            <a:r>
              <a:rPr lang="en-US" sz="2400" dirty="0" smtClean="0">
                <a:solidFill>
                  <a:srgbClr val="FFFFFF"/>
                </a:solidFill>
                <a:latin typeface="Open Sans Light Bold"/>
              </a:rPr>
              <a:t>shares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Debt equity </a:t>
            </a:r>
            <a:r>
              <a:rPr lang="en-US" sz="2400" dirty="0" smtClean="0">
                <a:solidFill>
                  <a:srgbClr val="FFFFFF"/>
                </a:solidFill>
                <a:latin typeface="Open Sans Light Bold"/>
              </a:rPr>
              <a:t>ratio = </a:t>
            </a:r>
            <a:r>
              <a:rPr lang="en-US" sz="2400" dirty="0">
                <a:solidFill>
                  <a:srgbClr val="FFFFFF"/>
                </a:solidFill>
                <a:latin typeface="Open Sans Light Bold"/>
              </a:rPr>
              <a:t>Long-term debt Total net </a:t>
            </a:r>
            <a:r>
              <a:rPr lang="en-US" sz="2400" dirty="0" smtClean="0">
                <a:solidFill>
                  <a:srgbClr val="FFFFFF"/>
                </a:solidFill>
                <a:latin typeface="Open Sans Light Bold"/>
              </a:rPr>
              <a:t>worth</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Interest cover </a:t>
            </a:r>
            <a:r>
              <a:rPr lang="en-US" sz="2400" dirty="0" smtClean="0">
                <a:solidFill>
                  <a:srgbClr val="FFFFFF"/>
                </a:solidFill>
                <a:latin typeface="Open Sans Light Bold"/>
              </a:rPr>
              <a:t>ratio (Interest cover) = </a:t>
            </a:r>
            <a:r>
              <a:rPr lang="en-US" sz="2400" dirty="0">
                <a:solidFill>
                  <a:srgbClr val="FFFFFF"/>
                </a:solidFill>
                <a:latin typeface="Open Sans Light Bold"/>
              </a:rPr>
              <a:t>PAT interest on long-term debt (Non-cash charges/Interest on long-term debt</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Debt-coverage </a:t>
            </a:r>
            <a:r>
              <a:rPr lang="en-US" sz="2400" dirty="0" smtClean="0">
                <a:solidFill>
                  <a:srgbClr val="FFFFFF"/>
                </a:solidFill>
                <a:latin typeface="Open Sans Light Bold"/>
              </a:rPr>
              <a:t>service (DSCR ratio) = </a:t>
            </a:r>
            <a:r>
              <a:rPr lang="en-US" sz="2400" dirty="0">
                <a:solidFill>
                  <a:srgbClr val="FFFFFF"/>
                </a:solidFill>
                <a:latin typeface="Open Sans Light Bold"/>
              </a:rPr>
              <a:t>PAT+ Interest on long-term debt+ (Non-cash charges Interest on long-term debt) + Installments of principal due</a:t>
            </a:r>
            <a:endParaRPr lang="en-US" sz="2400" dirty="0">
              <a:solidFill>
                <a:srgbClr val="FFFFFF"/>
              </a:solidFill>
              <a:latin typeface="Open Sans Light Bold"/>
            </a:endParaRPr>
          </a:p>
        </p:txBody>
      </p:sp>
    </p:spTree>
    <p:extLst>
      <p:ext uri="{BB962C8B-B14F-4D97-AF65-F5344CB8AC3E}">
        <p14:creationId xmlns:p14="http://schemas.microsoft.com/office/powerpoint/2010/main" val="949097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Profitability Ratios</a:t>
            </a:r>
            <a:endParaRPr lang="en-US" sz="5400" dirty="0">
              <a:solidFill>
                <a:srgbClr val="5A3F2B"/>
              </a:solidFill>
              <a:latin typeface="Montserrat Extra-Bold"/>
            </a:endParaRPr>
          </a:p>
        </p:txBody>
      </p:sp>
      <p:sp>
        <p:nvSpPr>
          <p:cNvPr id="14" name="TextBox 14"/>
          <p:cNvSpPr txBox="1"/>
          <p:nvPr/>
        </p:nvSpPr>
        <p:spPr>
          <a:xfrm>
            <a:off x="1028700" y="24765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Profitability ratios enable the analyst to evaluate the firm's profits with respect to a given level of sales, a certain level of assets, or the owner's investment. These ratios analyse the profitability of an enterprise at different steps or at intermediate levels of business activities.</a:t>
            </a:r>
            <a:endParaRPr lang="en-US" sz="2400" dirty="0">
              <a:solidFill>
                <a:srgbClr val="171616"/>
              </a:solidFill>
              <a:latin typeface="Open Sans"/>
            </a:endParaRPr>
          </a:p>
        </p:txBody>
      </p:sp>
      <p:grpSp>
        <p:nvGrpSpPr>
          <p:cNvPr id="19" name="Group 19"/>
          <p:cNvGrpSpPr/>
          <p:nvPr/>
        </p:nvGrpSpPr>
        <p:grpSpPr>
          <a:xfrm>
            <a:off x="1028700" y="4914900"/>
            <a:ext cx="16528814" cy="47244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mc:AlternateContent xmlns:mc="http://schemas.openxmlformats.org/markup-compatibility/2006">
        <mc:Choice xmlns:a14="http://schemas.microsoft.com/office/drawing/2010/main" Requires="a14">
          <p:sp>
            <p:nvSpPr>
              <p:cNvPr id="21" name="TextBox 21"/>
              <p:cNvSpPr txBox="1"/>
              <p:nvPr/>
            </p:nvSpPr>
            <p:spPr>
              <a:xfrm>
                <a:off x="1187686" y="5196903"/>
                <a:ext cx="16109714" cy="4747197"/>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Gross profit margin-Gross profits </a:t>
                </a:r>
                <a:r>
                  <a:rPr lang="en-US" sz="2400" dirty="0" smtClean="0">
                    <a:solidFill>
                      <a:srgbClr val="FFFFFF"/>
                    </a:solidFill>
                    <a:latin typeface="Open Sans Light Bold"/>
                  </a:rPr>
                  <a:t>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Operating profit margin-Operating </a:t>
                </a:r>
                <a:r>
                  <a:rPr lang="en-US" sz="2400" dirty="0" smtClean="0">
                    <a:solidFill>
                      <a:srgbClr val="FFFFFF"/>
                    </a:solidFill>
                    <a:latin typeface="Open Sans Light Bold"/>
                  </a:rPr>
                  <a:t>profits/sales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Net profit margin-Earnings available for common </a:t>
                </a:r>
                <a:r>
                  <a:rPr lang="en-US" sz="2400" dirty="0" smtClean="0">
                    <a:solidFill>
                      <a:srgbClr val="FFFFFF"/>
                    </a:solidFill>
                    <a:latin typeface="Open Sans Light Bold"/>
                  </a:rPr>
                  <a:t>stockholders/Sales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Earnings per share (EPS</a:t>
                </a:r>
                <a:r>
                  <a:rPr lang="en-US" sz="2400" dirty="0" smtClean="0">
                    <a:solidFill>
                      <a:srgbClr val="FFFFFF"/>
                    </a:solidFill>
                    <a:latin typeface="Open Sans Light Bold"/>
                  </a:rPr>
                  <a:t>) = </a:t>
                </a:r>
                <a14:m>
                  <m:oMath xmlns:m="http://schemas.openxmlformats.org/officeDocument/2006/math">
                    <m:f>
                      <m:fPr>
                        <m:ctrlPr>
                          <a:rPr lang="en-US" sz="2400" i="1" smtClean="0">
                            <a:solidFill>
                              <a:srgbClr val="FFFFFF"/>
                            </a:solidFill>
                            <a:latin typeface="Cambria Math"/>
                          </a:rPr>
                        </m:ctrlPr>
                      </m:fPr>
                      <m:num>
                        <m:r>
                          <a:rPr lang="en-US" sz="2400" i="1">
                            <a:solidFill>
                              <a:srgbClr val="FFFFFF"/>
                            </a:solidFill>
                            <a:latin typeface="Cambria Math"/>
                          </a:rPr>
                          <m:t>𝐸𝑎𝑟𝑛𝑖𝑛𝑔𝑠</m:t>
                        </m:r>
                        <m:r>
                          <a:rPr lang="en-US" sz="2400" i="1">
                            <a:solidFill>
                              <a:srgbClr val="FFFFFF"/>
                            </a:solidFill>
                            <a:latin typeface="Cambria Math"/>
                          </a:rPr>
                          <m:t> </m:t>
                        </m:r>
                        <m:r>
                          <a:rPr lang="en-US" sz="2400" i="1">
                            <a:solidFill>
                              <a:srgbClr val="FFFFFF"/>
                            </a:solidFill>
                            <a:latin typeface="Cambria Math"/>
                          </a:rPr>
                          <m:t>𝑎𝑣𝑎𝑖𝑙𝑎𝑏𝑙𝑒</m:t>
                        </m:r>
                        <m:r>
                          <a:rPr lang="en-US" sz="2400" i="1">
                            <a:solidFill>
                              <a:srgbClr val="FFFFFF"/>
                            </a:solidFill>
                            <a:latin typeface="Cambria Math"/>
                          </a:rPr>
                          <m:t> </m:t>
                        </m:r>
                        <m:r>
                          <a:rPr lang="en-US" sz="2400" i="1">
                            <a:solidFill>
                              <a:srgbClr val="FFFFFF"/>
                            </a:solidFill>
                            <a:latin typeface="Cambria Math"/>
                          </a:rPr>
                          <m:t>𝑓𝑜𝑟</m:t>
                        </m:r>
                        <m:r>
                          <a:rPr lang="en-US" sz="2400" i="1">
                            <a:solidFill>
                              <a:srgbClr val="FFFFFF"/>
                            </a:solidFill>
                            <a:latin typeface="Cambria Math"/>
                          </a:rPr>
                          <m:t> </m:t>
                        </m:r>
                        <m:r>
                          <a:rPr lang="en-US" sz="2400" i="1">
                            <a:solidFill>
                              <a:srgbClr val="FFFFFF"/>
                            </a:solidFill>
                            <a:latin typeface="Cambria Math"/>
                          </a:rPr>
                          <m:t>𝑐𝑜𝑚𝑚𝑜𝑛</m:t>
                        </m:r>
                        <m:r>
                          <a:rPr lang="en-US" sz="2400" i="1">
                            <a:solidFill>
                              <a:srgbClr val="FFFFFF"/>
                            </a:solidFill>
                            <a:latin typeface="Cambria Math"/>
                          </a:rPr>
                          <m:t> </m:t>
                        </m:r>
                        <m:r>
                          <a:rPr lang="en-US" sz="2400" i="1">
                            <a:solidFill>
                              <a:srgbClr val="FFFFFF"/>
                            </a:solidFill>
                            <a:latin typeface="Cambria Math"/>
                          </a:rPr>
                          <m:t>𝑠𝑡𝑜𝑐𝑘h𝑜𝑙𝑑𝑒𝑟𝑠</m:t>
                        </m:r>
                      </m:num>
                      <m:den>
                        <m:r>
                          <a:rPr lang="en-US" sz="2400" i="1">
                            <a:solidFill>
                              <a:srgbClr val="FFFFFF"/>
                            </a:solidFill>
                            <a:latin typeface="Cambria Math"/>
                          </a:rPr>
                          <m:t>𝑁𝑢𝑚𝑏𝑒𝑟</m:t>
                        </m:r>
                        <m:r>
                          <a:rPr lang="en-US" sz="2400" i="1">
                            <a:solidFill>
                              <a:srgbClr val="FFFFFF"/>
                            </a:solidFill>
                            <a:latin typeface="Cambria Math"/>
                          </a:rPr>
                          <m:t> </m:t>
                        </m:r>
                        <m:r>
                          <a:rPr lang="en-US" sz="2400" i="1">
                            <a:solidFill>
                              <a:srgbClr val="FFFFFF"/>
                            </a:solidFill>
                            <a:latin typeface="Cambria Math"/>
                          </a:rPr>
                          <m:t>𝑜𝑓</m:t>
                        </m:r>
                        <m:r>
                          <a:rPr lang="en-US" sz="2400" i="1">
                            <a:solidFill>
                              <a:srgbClr val="FFFFFF"/>
                            </a:solidFill>
                            <a:latin typeface="Cambria Math"/>
                          </a:rPr>
                          <m:t> </m:t>
                        </m:r>
                        <m:r>
                          <a:rPr lang="en-US" sz="2400" i="1">
                            <a:solidFill>
                              <a:srgbClr val="FFFFFF"/>
                            </a:solidFill>
                            <a:latin typeface="Cambria Math"/>
                          </a:rPr>
                          <m:t>𝑠h𝑎𝑟𝑒𝑠</m:t>
                        </m:r>
                        <m:r>
                          <a:rPr lang="en-US" sz="2400" i="1">
                            <a:solidFill>
                              <a:srgbClr val="FFFFFF"/>
                            </a:solidFill>
                            <a:latin typeface="Cambria Math"/>
                          </a:rPr>
                          <m:t> </m:t>
                        </m:r>
                        <m:r>
                          <a:rPr lang="en-US" sz="2400" i="1">
                            <a:solidFill>
                              <a:srgbClr val="FFFFFF"/>
                            </a:solidFill>
                            <a:latin typeface="Cambria Math"/>
                          </a:rPr>
                          <m:t>𝑜𝑓</m:t>
                        </m:r>
                        <m:r>
                          <a:rPr lang="en-US" sz="2400" i="1">
                            <a:solidFill>
                              <a:srgbClr val="FFFFFF"/>
                            </a:solidFill>
                            <a:latin typeface="Cambria Math"/>
                          </a:rPr>
                          <m:t> </m:t>
                        </m:r>
                        <m:r>
                          <a:rPr lang="en-US" sz="2400" i="1">
                            <a:solidFill>
                              <a:srgbClr val="FFFFFF"/>
                            </a:solidFill>
                            <a:latin typeface="Cambria Math"/>
                          </a:rPr>
                          <m:t>𝑐𝑜𝑚𝑚𝑜𝑛</m:t>
                        </m:r>
                        <m:r>
                          <a:rPr lang="en-US" sz="2400" i="1">
                            <a:solidFill>
                              <a:srgbClr val="FFFFFF"/>
                            </a:solidFill>
                            <a:latin typeface="Cambria Math"/>
                          </a:rPr>
                          <m:t> </m:t>
                        </m:r>
                        <m:r>
                          <a:rPr lang="en-US" sz="2400" i="1">
                            <a:solidFill>
                              <a:srgbClr val="FFFFFF"/>
                            </a:solidFill>
                            <a:latin typeface="Cambria Math"/>
                          </a:rPr>
                          <m:t>𝑠𝑡𝑜𝑐𝑘</m:t>
                        </m:r>
                        <m:r>
                          <a:rPr lang="en-US" sz="2400" i="1">
                            <a:solidFill>
                              <a:srgbClr val="FFFFFF"/>
                            </a:solidFill>
                            <a:latin typeface="Cambria Math"/>
                          </a:rPr>
                          <m:t> </m:t>
                        </m:r>
                        <m:r>
                          <a:rPr lang="en-US" sz="2400" i="1">
                            <a:solidFill>
                              <a:srgbClr val="FFFFFF"/>
                            </a:solidFill>
                            <a:latin typeface="Cambria Math"/>
                          </a:rPr>
                          <m:t>𝑜𝑢𝑡𝑠𝑡𝑎𝑛𝑑𝑖𝑛𝑔</m:t>
                        </m:r>
                      </m:den>
                    </m:f>
                  </m:oMath>
                </a14:m>
                <a:endParaRPr lang="en-US" sz="2400" dirty="0" smtClean="0">
                  <a:solidFill>
                    <a:srgbClr val="FFFFFF"/>
                  </a:solidFill>
                  <a:latin typeface="Open Sans Light Bold"/>
                </a:endParaRP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total assets (ROA</a:t>
                </a:r>
                <a:r>
                  <a:rPr lang="en-US" sz="2400" dirty="0" smtClean="0">
                    <a:solidFill>
                      <a:srgbClr val="FFFFFF"/>
                    </a:solidFill>
                    <a:latin typeface="Open Sans Light Bold"/>
                  </a:rPr>
                  <a:t>) = </a:t>
                </a:r>
                <a:r>
                  <a:rPr lang="en-US" sz="2400" dirty="0">
                    <a:solidFill>
                      <a:srgbClr val="FFFFFF"/>
                    </a:solidFill>
                    <a:latin typeface="Open Sans Light Bold"/>
                  </a:rPr>
                  <a:t>Earnings available for common </a:t>
                </a:r>
                <a:r>
                  <a:rPr lang="en-US" sz="2400" dirty="0" smtClean="0">
                    <a:solidFill>
                      <a:srgbClr val="FFFFFF"/>
                    </a:solidFill>
                    <a:latin typeface="Open Sans Light Bold"/>
                  </a:rPr>
                  <a:t>stockholders / Total assets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common equity (</a:t>
                </a:r>
                <a:r>
                  <a:rPr lang="en-US" sz="2400" dirty="0" smtClean="0">
                    <a:solidFill>
                      <a:srgbClr val="FFFFFF"/>
                    </a:solidFill>
                    <a:latin typeface="Open Sans Light Bold"/>
                  </a:rPr>
                  <a:t>ROE) = Earnings </a:t>
                </a:r>
                <a:r>
                  <a:rPr lang="en-US" sz="2400" dirty="0">
                    <a:solidFill>
                      <a:srgbClr val="FFFFFF"/>
                    </a:solidFill>
                    <a:latin typeface="Open Sans Light Bold"/>
                  </a:rPr>
                  <a:t>available for common </a:t>
                </a:r>
                <a:r>
                  <a:rPr lang="en-US" sz="2400" dirty="0" smtClean="0">
                    <a:solidFill>
                      <a:srgbClr val="FFFFFF"/>
                    </a:solidFill>
                    <a:latin typeface="Open Sans Light Bold"/>
                  </a:rPr>
                  <a:t>stockholders / Common </a:t>
                </a:r>
                <a:r>
                  <a:rPr lang="en-US" sz="2400" dirty="0">
                    <a:solidFill>
                      <a:srgbClr val="FFFFFF"/>
                    </a:solidFill>
                    <a:latin typeface="Open Sans Light Bold"/>
                  </a:rPr>
                  <a:t>stock </a:t>
                </a:r>
                <a:r>
                  <a:rPr lang="en-US" sz="2400" dirty="0" smtClean="0">
                    <a:solidFill>
                      <a:srgbClr val="FFFFFF"/>
                    </a:solidFill>
                    <a:latin typeface="Open Sans Light Bold"/>
                  </a:rPr>
                  <a:t>equity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net </a:t>
                </a:r>
                <a:r>
                  <a:rPr lang="en-US" sz="2400" dirty="0" smtClean="0">
                    <a:solidFill>
                      <a:srgbClr val="FFFFFF"/>
                    </a:solidFill>
                    <a:latin typeface="Open Sans Light Bold"/>
                  </a:rPr>
                  <a:t>worth (RONW) = </a:t>
                </a:r>
                <a:r>
                  <a:rPr lang="en-US" sz="2400" dirty="0">
                    <a:solidFill>
                      <a:srgbClr val="FFFFFF"/>
                    </a:solidFill>
                    <a:latin typeface="Open Sans Light Bold"/>
                  </a:rPr>
                  <a:t>(PAT-Preference dividend/Equity </a:t>
                </a:r>
                <a:r>
                  <a:rPr lang="en-US" sz="2400" dirty="0" smtClean="0">
                    <a:solidFill>
                      <a:srgbClr val="FFFFFF"/>
                    </a:solidFill>
                    <a:latin typeface="Open Sans Light Bold"/>
                  </a:rPr>
                  <a:t>shareholder's </a:t>
                </a:r>
                <a:r>
                  <a:rPr lang="en-US" sz="2400" dirty="0">
                    <a:solidFill>
                      <a:srgbClr val="FFFFFF"/>
                    </a:solidFill>
                    <a:latin typeface="Open Sans Light Bold"/>
                  </a:rPr>
                  <a:t>funds or net worth) </a:t>
                </a:r>
                <a14:m>
                  <m:oMath xmlns:m="http://schemas.openxmlformats.org/officeDocument/2006/math">
                    <m:r>
                      <a:rPr lang="en-US" sz="2400" i="1" smtClean="0">
                        <a:solidFill>
                          <a:srgbClr val="FFFFFF"/>
                        </a:solidFill>
                        <a:latin typeface="Cambria Math"/>
                        <a:ea typeface="Cambria Math"/>
                      </a:rPr>
                      <m:t>×</m:t>
                    </m:r>
                  </m:oMath>
                </a14:m>
                <a:r>
                  <a:rPr lang="en-US" sz="2400" dirty="0" smtClean="0">
                    <a:solidFill>
                      <a:srgbClr val="FFFFFF"/>
                    </a:solidFill>
                    <a:latin typeface="Open Sans Light Bold"/>
                  </a:rPr>
                  <a:t>100</a:t>
                </a:r>
              </a:p>
              <a:p>
                <a:pPr>
                  <a:lnSpc>
                    <a:spcPct val="150000"/>
                  </a:lnSpc>
                  <a:spcBef>
                    <a:spcPct val="0"/>
                  </a:spcBef>
                </a:pPr>
                <a:endParaRPr lang="en-US" sz="2400" dirty="0">
                  <a:solidFill>
                    <a:srgbClr val="FFFFFF"/>
                  </a:solidFill>
                  <a:latin typeface="Open Sans Light Bold"/>
                </a:endParaRPr>
              </a:p>
            </p:txBody>
          </p:sp>
        </mc:Choice>
        <mc:Fallback>
          <p:sp>
            <p:nvSpPr>
              <p:cNvPr id="21" name="TextBox 21"/>
              <p:cNvSpPr txBox="1">
                <a:spLocks noRot="1" noChangeAspect="1" noMove="1" noResize="1" noEditPoints="1" noAdjustHandles="1" noChangeArrowheads="1" noChangeShapeType="1" noTextEdit="1"/>
              </p:cNvSpPr>
              <p:nvPr/>
            </p:nvSpPr>
            <p:spPr>
              <a:xfrm>
                <a:off x="1187686" y="5196903"/>
                <a:ext cx="16109714" cy="4747197"/>
              </a:xfrm>
              <a:prstGeom prst="rect">
                <a:avLst/>
              </a:prstGeom>
              <a:blipFill rotWithShape="1">
                <a:blip r:embed="rId7"/>
                <a:stretch>
                  <a:fillRect l="-1097" r="-530"/>
                </a:stretch>
              </a:blipFill>
            </p:spPr>
            <p:txBody>
              <a:bodyPr/>
              <a:lstStyle/>
              <a:p>
                <a:r>
                  <a:rPr lang="en-IN">
                    <a:noFill/>
                  </a:rPr>
                  <a:t> </a:t>
                </a:r>
              </a:p>
            </p:txBody>
          </p:sp>
        </mc:Fallback>
      </mc:AlternateContent>
    </p:spTree>
    <p:extLst>
      <p:ext uri="{BB962C8B-B14F-4D97-AF65-F5344CB8AC3E}">
        <p14:creationId xmlns:p14="http://schemas.microsoft.com/office/powerpoint/2010/main" val="3988363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Capital Market Ratios</a:t>
            </a:r>
            <a:endParaRPr lang="en-US" sz="5400" dirty="0">
              <a:solidFill>
                <a:srgbClr val="5A3F2B"/>
              </a:solidFill>
              <a:latin typeface="Montserrat Extra-Bold"/>
            </a:endParaRPr>
          </a:p>
        </p:txBody>
      </p:sp>
      <p:sp>
        <p:nvSpPr>
          <p:cNvPr id="14" name="TextBox 14"/>
          <p:cNvSpPr txBox="1"/>
          <p:nvPr/>
        </p:nvSpPr>
        <p:spPr>
          <a:xfrm>
            <a:off x="1028700" y="24765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capital market has become a major source of capital, both for equity as well as bonds and debentures for the industry. Market ratios relate a firm's market value, as measured by its current share price, to certain accounting values. It is necessary for the entrepreneur to have a knowledge of these </a:t>
            </a:r>
            <a:r>
              <a:rPr lang="en-US" sz="2400" dirty="0" smtClean="0">
                <a:solidFill>
                  <a:srgbClr val="171616"/>
                </a:solidFill>
                <a:latin typeface="Open Sans"/>
              </a:rPr>
              <a:t>ratios.</a:t>
            </a:r>
            <a:endParaRPr lang="en-US" sz="2400" dirty="0">
              <a:solidFill>
                <a:srgbClr val="171616"/>
              </a:solidFill>
              <a:latin typeface="Open Sans"/>
            </a:endParaRPr>
          </a:p>
        </p:txBody>
      </p:sp>
      <p:grpSp>
        <p:nvGrpSpPr>
          <p:cNvPr id="19" name="Group 19"/>
          <p:cNvGrpSpPr/>
          <p:nvPr/>
        </p:nvGrpSpPr>
        <p:grpSpPr>
          <a:xfrm>
            <a:off x="1028700" y="4914900"/>
            <a:ext cx="16528814" cy="19812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330904"/>
            <a:ext cx="16109714" cy="1107996"/>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Price/earnings (P/E) </a:t>
            </a:r>
            <a:r>
              <a:rPr lang="en-US" sz="2400" dirty="0" smtClean="0">
                <a:solidFill>
                  <a:srgbClr val="FFFFFF"/>
                </a:solidFill>
                <a:latin typeface="Open Sans Light Bold"/>
              </a:rPr>
              <a:t>ratio = </a:t>
            </a:r>
            <a:r>
              <a:rPr lang="en-US" sz="2400" dirty="0">
                <a:solidFill>
                  <a:srgbClr val="FFFFFF"/>
                </a:solidFill>
                <a:latin typeface="Open Sans Light Bold"/>
              </a:rPr>
              <a:t>Market price per share of common stock </a:t>
            </a:r>
            <a:r>
              <a:rPr lang="en-US" sz="2400" dirty="0" smtClean="0">
                <a:solidFill>
                  <a:srgbClr val="FFFFFF"/>
                </a:solidFill>
                <a:latin typeface="Open Sans Light Bold"/>
              </a:rPr>
              <a:t>/ Earnings </a:t>
            </a:r>
            <a:r>
              <a:rPr lang="en-US" sz="2400" dirty="0">
                <a:solidFill>
                  <a:srgbClr val="FFFFFF"/>
                </a:solidFill>
                <a:latin typeface="Open Sans Light Bold"/>
              </a:rPr>
              <a:t>per </a:t>
            </a:r>
            <a:r>
              <a:rPr lang="en-US" sz="2400" dirty="0" smtClean="0">
                <a:solidFill>
                  <a:srgbClr val="FFFFFF"/>
                </a:solidFill>
                <a:latin typeface="Open Sans Light Bold"/>
              </a:rPr>
              <a:t>share</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Market/book (M/B) ratio </a:t>
            </a:r>
            <a:r>
              <a:rPr lang="en-US" sz="2400" dirty="0" smtClean="0">
                <a:solidFill>
                  <a:srgbClr val="FFFFFF"/>
                </a:solidFill>
                <a:latin typeface="Open Sans Light Bold"/>
              </a:rPr>
              <a:t>= Market </a:t>
            </a:r>
            <a:r>
              <a:rPr lang="en-US" sz="2400" dirty="0">
                <a:solidFill>
                  <a:srgbClr val="FFFFFF"/>
                </a:solidFill>
                <a:latin typeface="Open Sans Light Bold"/>
              </a:rPr>
              <a:t>price per share of common stock </a:t>
            </a:r>
            <a:r>
              <a:rPr lang="en-US" sz="2400" dirty="0" smtClean="0">
                <a:solidFill>
                  <a:srgbClr val="FFFFFF"/>
                </a:solidFill>
                <a:latin typeface="Open Sans Light Bold"/>
              </a:rPr>
              <a:t>/ Common </a:t>
            </a:r>
            <a:r>
              <a:rPr lang="en-US" sz="2400" dirty="0">
                <a:solidFill>
                  <a:srgbClr val="FFFFFF"/>
                </a:solidFill>
                <a:latin typeface="Open Sans Light Bold"/>
              </a:rPr>
              <a:t>stock equity</a:t>
            </a:r>
            <a:endParaRPr lang="en-US" sz="2400" dirty="0">
              <a:solidFill>
                <a:srgbClr val="FFFFFF"/>
              </a:solidFill>
              <a:latin typeface="Open Sans Light Bold"/>
            </a:endParaRPr>
          </a:p>
        </p:txBody>
      </p:sp>
    </p:spTree>
    <p:extLst>
      <p:ext uri="{BB962C8B-B14F-4D97-AF65-F5344CB8AC3E}">
        <p14:creationId xmlns:p14="http://schemas.microsoft.com/office/powerpoint/2010/main" val="4028533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8" name="TextBox 8"/>
          <p:cNvSpPr txBox="1"/>
          <p:nvPr/>
        </p:nvSpPr>
        <p:spPr>
          <a:xfrm>
            <a:off x="334856" y="419100"/>
            <a:ext cx="10790343" cy="1090042"/>
          </a:xfrm>
          <a:prstGeom prst="rect">
            <a:avLst/>
          </a:prstGeom>
        </p:spPr>
        <p:txBody>
          <a:bodyPr wrap="square" lIns="0" tIns="0" rIns="0" bIns="0" rtlCol="0" anchor="t">
            <a:spAutoFit/>
          </a:bodyPr>
          <a:lstStyle/>
          <a:p>
            <a:pPr>
              <a:lnSpc>
                <a:spcPts val="8450"/>
              </a:lnSpc>
            </a:pPr>
            <a:r>
              <a:rPr lang="en-US" sz="6500" dirty="0" smtClean="0">
                <a:solidFill>
                  <a:srgbClr val="FFFFFF"/>
                </a:solidFill>
                <a:latin typeface="Montserrat Extra-Bold"/>
              </a:rPr>
              <a:t>Capital Budgeting</a:t>
            </a:r>
            <a:endParaRPr lang="en-US" sz="6500" dirty="0">
              <a:solidFill>
                <a:srgbClr val="FFFFFF"/>
              </a:solidFill>
              <a:latin typeface="Montserrat Extra-Bold"/>
            </a:endParaRPr>
          </a:p>
        </p:txBody>
      </p:sp>
      <p:sp>
        <p:nvSpPr>
          <p:cNvPr id="9" name="TextBox 9"/>
          <p:cNvSpPr txBox="1"/>
          <p:nvPr/>
        </p:nvSpPr>
        <p:spPr>
          <a:xfrm>
            <a:off x="369493" y="1638300"/>
            <a:ext cx="17156507" cy="4524315"/>
          </a:xfrm>
          <a:prstGeom prst="rect">
            <a:avLst/>
          </a:prstGeom>
        </p:spPr>
        <p:txBody>
          <a:bodyPr wrap="square" lIns="0" tIns="0" rIns="0" bIns="0" rtlCol="0" anchor="t">
            <a:spAutoFit/>
          </a:bodyPr>
          <a:lstStyle/>
          <a:p>
            <a:pPr marL="457200" indent="-457200" algn="just">
              <a:lnSpc>
                <a:spcPct val="150000"/>
              </a:lnSpc>
              <a:spcBef>
                <a:spcPct val="0"/>
              </a:spcBef>
              <a:buFont typeface="Arial" pitchFamily="34" charset="0"/>
              <a:buChar char="•"/>
            </a:pPr>
            <a:r>
              <a:rPr lang="en-US" sz="2800" dirty="0" smtClean="0">
                <a:solidFill>
                  <a:srgbClr val="FFFFFF"/>
                </a:solidFill>
                <a:latin typeface="Open Sans"/>
              </a:rPr>
              <a:t>Capital budgeting is the process of evaluating and selecting long-term investments that are consistent with the goal of shareholders' wealth maximization. The capital budgeting process deals with identifying and selecting investment projects whose returns are expected to extend beyond one year.</a:t>
            </a:r>
          </a:p>
          <a:p>
            <a:pPr marL="457200" indent="-457200" algn="just">
              <a:lnSpc>
                <a:spcPct val="150000"/>
              </a:lnSpc>
              <a:spcBef>
                <a:spcPct val="0"/>
              </a:spcBef>
              <a:buFont typeface="Arial" pitchFamily="34" charset="0"/>
              <a:buChar char="•"/>
            </a:pPr>
            <a:r>
              <a:rPr lang="en-US" sz="2800" dirty="0" smtClean="0">
                <a:solidFill>
                  <a:srgbClr val="FFFFFF"/>
                </a:solidFill>
                <a:latin typeface="Open Sans"/>
              </a:rPr>
              <a:t>Capital budgeting decisions are of paramount importance in financial decision making because such decisions are long term, not easily reversible, involve cost, and affect the profitability of an enterprise.</a:t>
            </a:r>
            <a:endParaRPr lang="en-US" sz="2800" dirty="0">
              <a:solidFill>
                <a:srgbClr val="FFFFFF"/>
              </a:solidFill>
              <a:latin typeface="Open Sans"/>
            </a:endParaRPr>
          </a:p>
        </p:txBody>
      </p:sp>
      <p:graphicFrame>
        <p:nvGraphicFramePr>
          <p:cNvPr id="11" name="Diagram 10"/>
          <p:cNvGraphicFramePr/>
          <p:nvPr>
            <p:extLst>
              <p:ext uri="{D42A27DB-BD31-4B8C-83A1-F6EECF244321}">
                <p14:modId xmlns:p14="http://schemas.microsoft.com/office/powerpoint/2010/main" val="1162855131"/>
              </p:ext>
            </p:extLst>
          </p:nvPr>
        </p:nvGraphicFramePr>
        <p:xfrm>
          <a:off x="182456" y="4559300"/>
          <a:ext cx="17876944"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8"/>
          <p:cNvSpPr txBox="1"/>
          <p:nvPr/>
        </p:nvSpPr>
        <p:spPr>
          <a:xfrm>
            <a:off x="3552574" y="6162615"/>
            <a:ext cx="10790343" cy="1010661"/>
          </a:xfrm>
          <a:prstGeom prst="rect">
            <a:avLst/>
          </a:prstGeom>
        </p:spPr>
        <p:txBody>
          <a:bodyPr wrap="square" lIns="0" tIns="0" rIns="0" bIns="0" rtlCol="0" anchor="t">
            <a:spAutoFit/>
          </a:bodyPr>
          <a:lstStyle/>
          <a:p>
            <a:pPr algn="ctr">
              <a:lnSpc>
                <a:spcPts val="8450"/>
              </a:lnSpc>
            </a:pPr>
            <a:r>
              <a:rPr lang="en-US" sz="4800" dirty="0" smtClean="0">
                <a:solidFill>
                  <a:srgbClr val="FFFFFF"/>
                </a:solidFill>
                <a:latin typeface="Comic Sans MS" pitchFamily="66" charset="0"/>
              </a:rPr>
              <a:t>Capital Budgeting involves:</a:t>
            </a:r>
            <a:endParaRPr lang="en-US" sz="4800" dirty="0">
              <a:solidFill>
                <a:srgbClr val="FFFFFF"/>
              </a:solidFill>
              <a:latin typeface="Comic Sans MS" pitchFamily="66" charset="0"/>
            </a:endParaRPr>
          </a:p>
        </p:txBody>
      </p:sp>
      <p:pic>
        <p:nvPicPr>
          <p:cNvPr id="8196" name="Picture 4" descr="See the source image"/>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8953500"/>
            <a:ext cx="3238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ee the source imag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9042545"/>
            <a:ext cx="4000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See the source image"/>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3639800" y="9328295"/>
            <a:ext cx="4381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animated-number-image-0023"/>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10134600" y="9712035"/>
            <a:ext cx="3810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animated-number-image-0025"/>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16535400" y="6887525"/>
            <a:ext cx="4000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14945942" y="219075"/>
            <a:ext cx="317973" cy="260160"/>
          </a:xfrm>
          <a:prstGeom prst="rect">
            <a:avLst/>
          </a:prstGeom>
        </p:spPr>
      </p:pic>
      <p:sp>
        <p:nvSpPr>
          <p:cNvPr id="24" name="TextBox 6"/>
          <p:cNvSpPr txBox="1"/>
          <p:nvPr/>
        </p:nvSpPr>
        <p:spPr>
          <a:xfrm>
            <a:off x="15438808" y="190500"/>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1076325" y="884320"/>
            <a:ext cx="16154400" cy="174458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GENERATING INVESTMENT PROJECT PROPOSALS CONSISTENT WITH THE FIRM'S STRATEGIC OBJECTIVES. </a:t>
            </a:r>
            <a:endParaRPr lang="en-US" sz="4000" dirty="0">
              <a:solidFill>
                <a:srgbClr val="FFFFFF"/>
              </a:solidFill>
              <a:latin typeface="Comic Sans MS" pitchFamily="66" charset="0"/>
            </a:endParaRPr>
          </a:p>
        </p:txBody>
      </p:sp>
      <p:pic>
        <p:nvPicPr>
          <p:cNvPr id="12" name="Picture 4" descr="See the source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11491" y="266700"/>
            <a:ext cx="323850" cy="5715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9"/>
          <p:cNvSpPr txBox="1"/>
          <p:nvPr/>
        </p:nvSpPr>
        <p:spPr>
          <a:xfrm>
            <a:off x="557087" y="2781300"/>
            <a:ext cx="17156507" cy="1938992"/>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The enterprise may be confronted with three types of capital budgeting decisions: </a:t>
            </a:r>
            <a:endParaRPr lang="en-US" sz="2800" dirty="0" smtClean="0">
              <a:solidFill>
                <a:srgbClr val="FFFFFF"/>
              </a:solidFill>
              <a:latin typeface="Open Sans"/>
            </a:endParaRPr>
          </a:p>
          <a:p>
            <a:pPr algn="just">
              <a:lnSpc>
                <a:spcPct val="150000"/>
              </a:lnSpc>
              <a:spcBef>
                <a:spcPct val="0"/>
              </a:spcBef>
            </a:pPr>
            <a:r>
              <a:rPr lang="en-US" sz="2800" dirty="0" smtClean="0">
                <a:solidFill>
                  <a:srgbClr val="FFFFFF"/>
                </a:solidFill>
                <a:latin typeface="Open Sans"/>
              </a:rPr>
              <a:t>(</a:t>
            </a:r>
            <a:r>
              <a:rPr lang="en-US" sz="2800" dirty="0">
                <a:solidFill>
                  <a:srgbClr val="FFFFFF"/>
                </a:solidFill>
                <a:latin typeface="Open Sans"/>
              </a:rPr>
              <a:t>1) the accept-reject decision, </a:t>
            </a:r>
            <a:r>
              <a:rPr lang="en-US" sz="2800" dirty="0" smtClean="0">
                <a:solidFill>
                  <a:srgbClr val="FFFFFF"/>
                </a:solidFill>
                <a:latin typeface="Open Sans"/>
              </a:rPr>
              <a:t>(</a:t>
            </a:r>
            <a:r>
              <a:rPr lang="en-US" sz="2800" dirty="0">
                <a:solidFill>
                  <a:srgbClr val="FFFFFF"/>
                </a:solidFill>
                <a:latin typeface="Open Sans"/>
              </a:rPr>
              <a:t>2</a:t>
            </a:r>
            <a:r>
              <a:rPr lang="en-US" sz="2800" dirty="0" smtClean="0">
                <a:solidFill>
                  <a:srgbClr val="FFFFFF"/>
                </a:solidFill>
                <a:latin typeface="Open Sans"/>
              </a:rPr>
              <a:t>) </a:t>
            </a:r>
            <a:r>
              <a:rPr lang="en-US" sz="2800" dirty="0">
                <a:solidFill>
                  <a:srgbClr val="FFFFFF"/>
                </a:solidFill>
                <a:latin typeface="Open Sans"/>
              </a:rPr>
              <a:t>the mutually exclusive choice decision, and </a:t>
            </a:r>
            <a:r>
              <a:rPr lang="en-US" sz="2800" dirty="0" smtClean="0">
                <a:solidFill>
                  <a:srgbClr val="FFFFFF"/>
                </a:solidFill>
                <a:latin typeface="Open Sans"/>
              </a:rPr>
              <a:t>(</a:t>
            </a:r>
            <a:r>
              <a:rPr lang="en-US" sz="2800" dirty="0">
                <a:solidFill>
                  <a:srgbClr val="FFFFFF"/>
                </a:solidFill>
                <a:latin typeface="Open Sans"/>
              </a:rPr>
              <a:t>3</a:t>
            </a:r>
            <a:r>
              <a:rPr lang="en-US" sz="2800" dirty="0" smtClean="0">
                <a:solidFill>
                  <a:srgbClr val="FFFFFF"/>
                </a:solidFill>
                <a:latin typeface="Open Sans"/>
              </a:rPr>
              <a:t>) </a:t>
            </a:r>
            <a:r>
              <a:rPr lang="en-US" sz="2800" dirty="0">
                <a:solidFill>
                  <a:srgbClr val="FFFFFF"/>
                </a:solidFill>
                <a:latin typeface="Open Sans"/>
              </a:rPr>
              <a:t>the capital rationing decision.</a:t>
            </a:r>
            <a:endParaRPr lang="en-US" sz="2800" dirty="0">
              <a:solidFill>
                <a:srgbClr val="FFFFFF"/>
              </a:solidFill>
              <a:latin typeface="Open Sans"/>
            </a:endParaRPr>
          </a:p>
        </p:txBody>
      </p:sp>
      <p:pic>
        <p:nvPicPr>
          <p:cNvPr id="14" name="Picture 6" descr="See the source 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73416" y="5219700"/>
            <a:ext cx="400050" cy="5715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8"/>
          <p:cNvSpPr txBox="1"/>
          <p:nvPr/>
        </p:nvSpPr>
        <p:spPr>
          <a:xfrm>
            <a:off x="896216" y="5972481"/>
            <a:ext cx="16154400" cy="821250"/>
          </a:xfrm>
          <a:prstGeom prst="rect">
            <a:avLst/>
          </a:prstGeom>
        </p:spPr>
        <p:txBody>
          <a:bodyPr wrap="square" lIns="0" tIns="0" rIns="0" bIns="0" rtlCol="0" anchor="t">
            <a:spAutoFit/>
          </a:bodyPr>
          <a:lstStyle/>
          <a:p>
            <a:pPr algn="ctr">
              <a:lnSpc>
                <a:spcPct val="150000"/>
              </a:lnSpc>
            </a:pPr>
            <a:r>
              <a:rPr lang="en-US" sz="4000" dirty="0">
                <a:solidFill>
                  <a:srgbClr val="FFFFFF"/>
                </a:solidFill>
                <a:latin typeface="Comic Sans MS" pitchFamily="66" charset="0"/>
              </a:rPr>
              <a:t>PROJECT ANALYSIS</a:t>
            </a:r>
          </a:p>
        </p:txBody>
      </p:sp>
      <p:graphicFrame>
        <p:nvGraphicFramePr>
          <p:cNvPr id="16" name="Diagram 15"/>
          <p:cNvGraphicFramePr/>
          <p:nvPr>
            <p:extLst>
              <p:ext uri="{D42A27DB-BD31-4B8C-83A1-F6EECF244321}">
                <p14:modId xmlns:p14="http://schemas.microsoft.com/office/powerpoint/2010/main" val="3840292882"/>
              </p:ext>
            </p:extLst>
          </p:nvPr>
        </p:nvGraphicFramePr>
        <p:xfrm>
          <a:off x="557087" y="4483100"/>
          <a:ext cx="17156507"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4945942" y="219075"/>
            <a:ext cx="317973" cy="260160"/>
          </a:xfrm>
          <a:prstGeom prst="rect">
            <a:avLst/>
          </a:prstGeom>
        </p:spPr>
      </p:pic>
      <p:sp>
        <p:nvSpPr>
          <p:cNvPr id="18" name="TextBox 6"/>
          <p:cNvSpPr txBox="1"/>
          <p:nvPr/>
        </p:nvSpPr>
        <p:spPr>
          <a:xfrm>
            <a:off x="15438808" y="190500"/>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154184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9" name="TextBox 8"/>
          <p:cNvSpPr txBox="1"/>
          <p:nvPr/>
        </p:nvSpPr>
        <p:spPr>
          <a:xfrm>
            <a:off x="1066800" y="0"/>
            <a:ext cx="16154400" cy="923330"/>
          </a:xfrm>
          <a:prstGeom prst="rect">
            <a:avLst/>
          </a:prstGeom>
        </p:spPr>
        <p:txBody>
          <a:bodyPr wrap="square" lIns="0" tIns="0" rIns="0" bIns="0" rtlCol="0" anchor="t">
            <a:spAutoFit/>
          </a:bodyPr>
          <a:lstStyle/>
          <a:p>
            <a:pPr algn="ctr">
              <a:lnSpc>
                <a:spcPct val="150000"/>
              </a:lnSpc>
            </a:pPr>
            <a:r>
              <a:rPr lang="en-US" sz="4000" b="1" u="sng" dirty="0" smtClean="0">
                <a:solidFill>
                  <a:srgbClr val="FFFFFF"/>
                </a:solidFill>
                <a:latin typeface="Comic Sans MS" pitchFamily="66" charset="0"/>
              </a:rPr>
              <a:t>Project Feasibility Study: A schematic Diagram</a:t>
            </a:r>
            <a:endParaRPr lang="en-US" sz="4000" b="1" u="sng" dirty="0">
              <a:solidFill>
                <a:srgbClr val="FFFFFF"/>
              </a:solidFill>
              <a:latin typeface="Comic Sans MS" pitchFamily="66" charset="0"/>
            </a:endParaRPr>
          </a:p>
        </p:txBody>
      </p:sp>
      <p:sp>
        <p:nvSpPr>
          <p:cNvPr id="20" name="TextBox 8"/>
          <p:cNvSpPr txBox="1"/>
          <p:nvPr/>
        </p:nvSpPr>
        <p:spPr>
          <a:xfrm>
            <a:off x="1066800" y="10287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Generation of Ideas</a:t>
            </a:r>
            <a:endParaRPr lang="en-US" sz="4000" dirty="0">
              <a:solidFill>
                <a:srgbClr val="FFFFFF"/>
              </a:solidFill>
              <a:latin typeface="Comic Sans MS" pitchFamily="66" charset="0"/>
            </a:endParaRPr>
          </a:p>
        </p:txBody>
      </p:sp>
      <p:sp>
        <p:nvSpPr>
          <p:cNvPr id="21" name="TextBox 8"/>
          <p:cNvSpPr txBox="1"/>
          <p:nvPr/>
        </p:nvSpPr>
        <p:spPr>
          <a:xfrm>
            <a:off x="1262744" y="18669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Initial Screening</a:t>
            </a:r>
            <a:endParaRPr lang="en-US" sz="4000" dirty="0">
              <a:solidFill>
                <a:srgbClr val="FFFFFF"/>
              </a:solidFill>
              <a:latin typeface="Comic Sans MS" pitchFamily="66" charset="0"/>
            </a:endParaRPr>
          </a:p>
        </p:txBody>
      </p:sp>
      <p:sp>
        <p:nvSpPr>
          <p:cNvPr id="22" name="TextBox 8"/>
          <p:cNvSpPr txBox="1"/>
          <p:nvPr/>
        </p:nvSpPr>
        <p:spPr>
          <a:xfrm>
            <a:off x="1240972" y="27813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Is this idea prima facie Promising ?</a:t>
            </a:r>
            <a:endParaRPr lang="en-US" sz="4000" dirty="0">
              <a:solidFill>
                <a:srgbClr val="FFFFFF"/>
              </a:solidFill>
              <a:latin typeface="Comic Sans MS" pitchFamily="66" charset="0"/>
            </a:endParaRPr>
          </a:p>
        </p:txBody>
      </p:sp>
      <p:sp>
        <p:nvSpPr>
          <p:cNvPr id="23" name="TextBox 8"/>
          <p:cNvSpPr txBox="1"/>
          <p:nvPr/>
        </p:nvSpPr>
        <p:spPr>
          <a:xfrm>
            <a:off x="1240972" y="40767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Plan feasibility analysis</a:t>
            </a:r>
            <a:endParaRPr lang="en-US" sz="4000" dirty="0">
              <a:solidFill>
                <a:srgbClr val="FFFFFF"/>
              </a:solidFill>
              <a:latin typeface="Comic Sans MS" pitchFamily="66" charset="0"/>
            </a:endParaRPr>
          </a:p>
        </p:txBody>
      </p:sp>
      <p:sp>
        <p:nvSpPr>
          <p:cNvPr id="24" name="TextBox 8"/>
          <p:cNvSpPr txBox="1"/>
          <p:nvPr/>
        </p:nvSpPr>
        <p:spPr>
          <a:xfrm>
            <a:off x="1295400" y="5210770"/>
            <a:ext cx="73152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Market analysis</a:t>
            </a:r>
            <a:endParaRPr lang="en-US" sz="4000" dirty="0">
              <a:solidFill>
                <a:srgbClr val="FFFFFF"/>
              </a:solidFill>
              <a:latin typeface="Comic Sans MS" pitchFamily="66" charset="0"/>
            </a:endParaRPr>
          </a:p>
        </p:txBody>
      </p:sp>
      <p:sp>
        <p:nvSpPr>
          <p:cNvPr id="25" name="TextBox 8"/>
          <p:cNvSpPr txBox="1"/>
          <p:nvPr/>
        </p:nvSpPr>
        <p:spPr>
          <a:xfrm>
            <a:off x="8686800" y="5219700"/>
            <a:ext cx="10058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Technical analysis</a:t>
            </a:r>
            <a:endParaRPr lang="en-US" sz="4000" dirty="0">
              <a:solidFill>
                <a:srgbClr val="FFFFFF"/>
              </a:solidFill>
              <a:latin typeface="Comic Sans MS" pitchFamily="66" charset="0"/>
            </a:endParaRPr>
          </a:p>
        </p:txBody>
      </p:sp>
      <p:sp>
        <p:nvSpPr>
          <p:cNvPr id="26" name="TextBox 8"/>
          <p:cNvSpPr txBox="1"/>
          <p:nvPr/>
        </p:nvSpPr>
        <p:spPr>
          <a:xfrm>
            <a:off x="1066800" y="628650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Financial analysis</a:t>
            </a:r>
            <a:endParaRPr lang="en-US" sz="4000" dirty="0">
              <a:solidFill>
                <a:srgbClr val="FFFFFF"/>
              </a:solidFill>
              <a:latin typeface="Comic Sans MS" pitchFamily="66" charset="0"/>
            </a:endParaRPr>
          </a:p>
        </p:txBody>
      </p:sp>
      <p:sp>
        <p:nvSpPr>
          <p:cNvPr id="27" name="TextBox 8"/>
          <p:cNvSpPr txBox="1"/>
          <p:nvPr/>
        </p:nvSpPr>
        <p:spPr>
          <a:xfrm>
            <a:off x="914400" y="712470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Economic and Ecological analysis</a:t>
            </a:r>
            <a:endParaRPr lang="en-US" sz="4000" dirty="0">
              <a:solidFill>
                <a:srgbClr val="FFFFFF"/>
              </a:solidFill>
              <a:latin typeface="Comic Sans MS" pitchFamily="66" charset="0"/>
            </a:endParaRPr>
          </a:p>
        </p:txBody>
      </p:sp>
      <p:sp>
        <p:nvSpPr>
          <p:cNvPr id="28" name="TextBox 8"/>
          <p:cNvSpPr txBox="1"/>
          <p:nvPr/>
        </p:nvSpPr>
        <p:spPr>
          <a:xfrm>
            <a:off x="653143" y="940177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Prepare funding proposal</a:t>
            </a:r>
            <a:endParaRPr lang="en-US" sz="4000" dirty="0">
              <a:solidFill>
                <a:srgbClr val="FFFFFF"/>
              </a:solidFill>
              <a:latin typeface="Comic Sans MS" pitchFamily="66" charset="0"/>
            </a:endParaRPr>
          </a:p>
        </p:txBody>
      </p:sp>
      <p:sp>
        <p:nvSpPr>
          <p:cNvPr id="29" name="TextBox 8"/>
          <p:cNvSpPr txBox="1"/>
          <p:nvPr/>
        </p:nvSpPr>
        <p:spPr>
          <a:xfrm>
            <a:off x="762000" y="8436675"/>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Is the project worthwhile ?</a:t>
            </a:r>
            <a:endParaRPr lang="en-US" sz="4000" dirty="0">
              <a:solidFill>
                <a:srgbClr val="FFFFFF"/>
              </a:solidFill>
              <a:latin typeface="Comic Sans MS" pitchFamily="66" charset="0"/>
            </a:endParaRPr>
          </a:p>
        </p:txBody>
      </p:sp>
      <p:sp>
        <p:nvSpPr>
          <p:cNvPr id="30" name="TextBox 8"/>
          <p:cNvSpPr txBox="1"/>
          <p:nvPr/>
        </p:nvSpPr>
        <p:spPr>
          <a:xfrm>
            <a:off x="14706600" y="3489987"/>
            <a:ext cx="4419600" cy="739113"/>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Terminate</a:t>
            </a:r>
            <a:endParaRPr lang="en-US" sz="3600" dirty="0">
              <a:solidFill>
                <a:srgbClr val="FFFFFF"/>
              </a:solidFill>
              <a:latin typeface="Comic Sans MS" pitchFamily="66" charset="0"/>
            </a:endParaRPr>
          </a:p>
        </p:txBody>
      </p:sp>
      <p:sp>
        <p:nvSpPr>
          <p:cNvPr id="31" name="TextBox 8"/>
          <p:cNvSpPr txBox="1"/>
          <p:nvPr/>
        </p:nvSpPr>
        <p:spPr>
          <a:xfrm>
            <a:off x="5715000" y="3543300"/>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Yes</a:t>
            </a:r>
            <a:endParaRPr lang="en-US" sz="3200" dirty="0">
              <a:solidFill>
                <a:srgbClr val="FFFFFF"/>
              </a:solidFill>
              <a:latin typeface="Comic Sans MS" pitchFamily="66" charset="0"/>
            </a:endParaRPr>
          </a:p>
        </p:txBody>
      </p:sp>
      <p:sp>
        <p:nvSpPr>
          <p:cNvPr id="32" name="TextBox 8"/>
          <p:cNvSpPr txBox="1"/>
          <p:nvPr/>
        </p:nvSpPr>
        <p:spPr>
          <a:xfrm>
            <a:off x="12496800" y="3267261"/>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No</a:t>
            </a:r>
            <a:endParaRPr lang="en-US" sz="3200" dirty="0">
              <a:solidFill>
                <a:srgbClr val="FFFFFF"/>
              </a:solidFill>
              <a:latin typeface="Comic Sans MS" pitchFamily="66" charset="0"/>
            </a:endParaRPr>
          </a:p>
        </p:txBody>
      </p:sp>
      <p:sp>
        <p:nvSpPr>
          <p:cNvPr id="33" name="TextBox 8"/>
          <p:cNvSpPr txBox="1"/>
          <p:nvPr/>
        </p:nvSpPr>
        <p:spPr>
          <a:xfrm>
            <a:off x="14859000" y="8107238"/>
            <a:ext cx="4419600" cy="739113"/>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Terminate</a:t>
            </a:r>
            <a:endParaRPr lang="en-US" sz="3600" dirty="0">
              <a:solidFill>
                <a:srgbClr val="FFFFFF"/>
              </a:solidFill>
              <a:latin typeface="Comic Sans MS" pitchFamily="66" charset="0"/>
            </a:endParaRPr>
          </a:p>
        </p:txBody>
      </p:sp>
      <p:sp>
        <p:nvSpPr>
          <p:cNvPr id="34" name="TextBox 8"/>
          <p:cNvSpPr txBox="1"/>
          <p:nvPr/>
        </p:nvSpPr>
        <p:spPr>
          <a:xfrm>
            <a:off x="12725400" y="7763061"/>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No</a:t>
            </a:r>
            <a:endParaRPr lang="en-US" sz="3200" dirty="0">
              <a:solidFill>
                <a:srgbClr val="FFFFFF"/>
              </a:solidFill>
              <a:latin typeface="Comic Sans MS" pitchFamily="66" charset="0"/>
            </a:endParaRPr>
          </a:p>
        </p:txBody>
      </p:sp>
      <p:sp>
        <p:nvSpPr>
          <p:cNvPr id="35" name="TextBox 8"/>
          <p:cNvSpPr txBox="1"/>
          <p:nvPr/>
        </p:nvSpPr>
        <p:spPr>
          <a:xfrm>
            <a:off x="4953000" y="7962900"/>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Yes</a:t>
            </a:r>
            <a:endParaRPr lang="en-US" sz="3200" dirty="0">
              <a:solidFill>
                <a:srgbClr val="FFFFFF"/>
              </a:solidFill>
              <a:latin typeface="Comic Sans MS" pitchFamily="66" charset="0"/>
            </a:endParaRPr>
          </a:p>
        </p:txBody>
      </p:sp>
      <p:cxnSp>
        <p:nvCxnSpPr>
          <p:cNvPr id="36" name="Straight Arrow Connector 35"/>
          <p:cNvCxnSpPr>
            <a:stCxn id="20" idx="2"/>
          </p:cNvCxnSpPr>
          <p:nvPr/>
        </p:nvCxnSpPr>
        <p:spPr>
          <a:xfrm>
            <a:off x="9144000" y="1849950"/>
            <a:ext cx="0" cy="24555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37" name="Straight Arrow Connector 36"/>
          <p:cNvCxnSpPr/>
          <p:nvPr/>
        </p:nvCxnSpPr>
        <p:spPr>
          <a:xfrm>
            <a:off x="9144000" y="27051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39" name="Straight Arrow Connector 38"/>
          <p:cNvCxnSpPr/>
          <p:nvPr/>
        </p:nvCxnSpPr>
        <p:spPr>
          <a:xfrm>
            <a:off x="9144000" y="3666939"/>
            <a:ext cx="0" cy="714561"/>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a:off x="9144000" y="3666939"/>
            <a:ext cx="6553200" cy="35728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p:nvPr/>
        </p:nvCxnSpPr>
        <p:spPr>
          <a:xfrm>
            <a:off x="9144000" y="47625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50" name="Straight Connector 49"/>
          <p:cNvCxnSpPr>
            <a:stCxn id="24" idx="0"/>
          </p:cNvCxnSpPr>
          <p:nvPr/>
        </p:nvCxnSpPr>
        <p:spPr>
          <a:xfrm>
            <a:off x="4953000" y="5210770"/>
            <a:ext cx="0" cy="23753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1" name="Straight Connector 50"/>
          <p:cNvCxnSpPr>
            <a:stCxn id="24" idx="0"/>
            <a:endCxn id="25" idx="0"/>
          </p:cNvCxnSpPr>
          <p:nvPr/>
        </p:nvCxnSpPr>
        <p:spPr>
          <a:xfrm>
            <a:off x="4953000" y="5210770"/>
            <a:ext cx="8763000" cy="893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4" name="Straight Arrow Connector 53"/>
          <p:cNvCxnSpPr/>
          <p:nvPr/>
        </p:nvCxnSpPr>
        <p:spPr>
          <a:xfrm>
            <a:off x="13716000" y="5210770"/>
            <a:ext cx="0" cy="25448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56" name="Straight Connector 55"/>
          <p:cNvCxnSpPr/>
          <p:nvPr/>
        </p:nvCxnSpPr>
        <p:spPr>
          <a:xfrm>
            <a:off x="4953000" y="5972770"/>
            <a:ext cx="0" cy="830336"/>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13716000" y="5981700"/>
            <a:ext cx="0" cy="83820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61" name="Straight Arrow Connector 60"/>
          <p:cNvCxnSpPr/>
          <p:nvPr/>
        </p:nvCxnSpPr>
        <p:spPr>
          <a:xfrm flipV="1">
            <a:off x="4953000" y="6797151"/>
            <a:ext cx="838200" cy="5955"/>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4" name="Straight Arrow Connector 63"/>
          <p:cNvCxnSpPr/>
          <p:nvPr/>
        </p:nvCxnSpPr>
        <p:spPr>
          <a:xfrm flipH="1">
            <a:off x="12496800" y="6819900"/>
            <a:ext cx="1219200" cy="1"/>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7" name="Straight Arrow Connector 66"/>
          <p:cNvCxnSpPr/>
          <p:nvPr/>
        </p:nvCxnSpPr>
        <p:spPr>
          <a:xfrm>
            <a:off x="9144000" y="7107750"/>
            <a:ext cx="0" cy="24555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8" name="Straight Arrow Connector 67"/>
          <p:cNvCxnSpPr/>
          <p:nvPr/>
        </p:nvCxnSpPr>
        <p:spPr>
          <a:xfrm>
            <a:off x="9144000" y="7962900"/>
            <a:ext cx="0" cy="838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0" name="Straight Arrow Connector 69"/>
          <p:cNvCxnSpPr/>
          <p:nvPr/>
        </p:nvCxnSpPr>
        <p:spPr>
          <a:xfrm>
            <a:off x="9144000" y="7962900"/>
            <a:ext cx="6705600" cy="5334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5" name="Straight Arrow Connector 74"/>
          <p:cNvCxnSpPr/>
          <p:nvPr/>
        </p:nvCxnSpPr>
        <p:spPr>
          <a:xfrm>
            <a:off x="9144000" y="92583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6" name="Straight Connector 75"/>
          <p:cNvCxnSpPr/>
          <p:nvPr/>
        </p:nvCxnSpPr>
        <p:spPr>
          <a:xfrm flipV="1">
            <a:off x="1676400" y="102080"/>
            <a:ext cx="0" cy="1018492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79" name="TextBox 8"/>
          <p:cNvSpPr txBox="1"/>
          <p:nvPr/>
        </p:nvSpPr>
        <p:spPr>
          <a:xfrm rot="16200000">
            <a:off x="-2542792" y="1684876"/>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Preliminary work</a:t>
            </a:r>
            <a:endParaRPr lang="en-US" sz="4000" dirty="0">
              <a:solidFill>
                <a:srgbClr val="FFFFFF"/>
              </a:solidFill>
              <a:latin typeface="Comic Sans MS" pitchFamily="66" charset="0"/>
            </a:endParaRPr>
          </a:p>
        </p:txBody>
      </p:sp>
      <p:sp>
        <p:nvSpPr>
          <p:cNvPr id="81" name="TextBox 8"/>
          <p:cNvSpPr txBox="1"/>
          <p:nvPr/>
        </p:nvSpPr>
        <p:spPr>
          <a:xfrm rot="16200000">
            <a:off x="-2637374" y="5571075"/>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Analysis</a:t>
            </a:r>
            <a:endParaRPr lang="en-US" sz="4000" dirty="0">
              <a:solidFill>
                <a:srgbClr val="FFFFFF"/>
              </a:solidFill>
              <a:latin typeface="Comic Sans MS" pitchFamily="66" charset="0"/>
            </a:endParaRPr>
          </a:p>
        </p:txBody>
      </p:sp>
      <p:sp>
        <p:nvSpPr>
          <p:cNvPr id="82" name="TextBox 8"/>
          <p:cNvSpPr txBox="1"/>
          <p:nvPr/>
        </p:nvSpPr>
        <p:spPr>
          <a:xfrm rot="16200000">
            <a:off x="-2637374" y="8466675"/>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Evaluation</a:t>
            </a:r>
            <a:endParaRPr lang="en-US" sz="4000" dirty="0">
              <a:solidFill>
                <a:srgbClr val="FFFFFF"/>
              </a:solidFill>
              <a:latin typeface="Comic Sans MS" pitchFamily="66" charset="0"/>
            </a:endParaRPr>
          </a:p>
        </p:txBody>
      </p:sp>
      <p:pic>
        <p:nvPicPr>
          <p:cNvPr id="8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5430500" y="165546"/>
            <a:ext cx="317973" cy="260160"/>
          </a:xfrm>
          <a:prstGeom prst="rect">
            <a:avLst/>
          </a:prstGeom>
        </p:spPr>
      </p:pic>
      <p:sp>
        <p:nvSpPr>
          <p:cNvPr id="84" name="TextBox 6"/>
          <p:cNvSpPr txBox="1"/>
          <p:nvPr/>
        </p:nvSpPr>
        <p:spPr>
          <a:xfrm>
            <a:off x="15923366"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453613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8" name="Cloud Callout 7"/>
          <p:cNvSpPr/>
          <p:nvPr/>
        </p:nvSpPr>
        <p:spPr>
          <a:xfrm>
            <a:off x="5867401" y="5605272"/>
            <a:ext cx="6248399" cy="1976628"/>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8"/>
          <p:cNvSpPr txBox="1"/>
          <p:nvPr/>
        </p:nvSpPr>
        <p:spPr>
          <a:xfrm>
            <a:off x="1076325" y="88432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EVALUATION AND SELECTION</a:t>
            </a:r>
            <a:endParaRPr lang="en-US" sz="4000" dirty="0">
              <a:solidFill>
                <a:srgbClr val="FFFFFF"/>
              </a:solidFill>
              <a:latin typeface="Comic Sans MS" pitchFamily="66" charset="0"/>
            </a:endParaRPr>
          </a:p>
        </p:txBody>
      </p:sp>
      <p:pic>
        <p:nvPicPr>
          <p:cNvPr id="42" name="Picture 12" descr="animated-number-image-002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312819"/>
            <a:ext cx="381000" cy="571501"/>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8"/>
          <p:cNvSpPr txBox="1"/>
          <p:nvPr/>
        </p:nvSpPr>
        <p:spPr>
          <a:xfrm>
            <a:off x="0" y="2095500"/>
            <a:ext cx="63246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Non-discounting Criteria</a:t>
            </a:r>
            <a:endParaRPr lang="en-US" sz="4000" dirty="0">
              <a:solidFill>
                <a:srgbClr val="FFFFFF"/>
              </a:solidFill>
              <a:latin typeface="Comic Sans MS" pitchFamily="66" charset="0"/>
            </a:endParaRPr>
          </a:p>
        </p:txBody>
      </p:sp>
      <p:sp>
        <p:nvSpPr>
          <p:cNvPr id="45" name="TextBox 8"/>
          <p:cNvSpPr txBox="1"/>
          <p:nvPr/>
        </p:nvSpPr>
        <p:spPr>
          <a:xfrm>
            <a:off x="11125200" y="2112450"/>
            <a:ext cx="63246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Discounting Criteria</a:t>
            </a:r>
            <a:endParaRPr lang="en-US" sz="4000" dirty="0">
              <a:solidFill>
                <a:srgbClr val="FFFFFF"/>
              </a:solidFill>
              <a:latin typeface="Comic Sans MS" pitchFamily="66" charset="0"/>
            </a:endParaRPr>
          </a:p>
        </p:txBody>
      </p:sp>
      <p:cxnSp>
        <p:nvCxnSpPr>
          <p:cNvPr id="47" name="Straight Arrow Connector 46"/>
          <p:cNvCxnSpPr/>
          <p:nvPr/>
        </p:nvCxnSpPr>
        <p:spPr>
          <a:xfrm>
            <a:off x="8893629" y="1705570"/>
            <a:ext cx="6705600" cy="5334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8" name="Straight Arrow Connector 47"/>
          <p:cNvCxnSpPr/>
          <p:nvPr/>
        </p:nvCxnSpPr>
        <p:spPr>
          <a:xfrm flipH="1">
            <a:off x="2743200" y="1714500"/>
            <a:ext cx="6226629" cy="3810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sp>
        <p:nvSpPr>
          <p:cNvPr id="49" name="TextBox 8"/>
          <p:cNvSpPr txBox="1"/>
          <p:nvPr/>
        </p:nvSpPr>
        <p:spPr>
          <a:xfrm>
            <a:off x="152400" y="3112071"/>
            <a:ext cx="7086600" cy="1477328"/>
          </a:xfrm>
          <a:prstGeom prst="rect">
            <a:avLst/>
          </a:prstGeom>
        </p:spPr>
        <p:txBody>
          <a:bodyPr wrap="square" lIns="0" tIns="0" rIns="0" bIns="0" rtlCol="0" anchor="t">
            <a:spAutoFit/>
          </a:bodyPr>
          <a:lstStyle/>
          <a:p>
            <a:pPr marL="571500" indent="-571500">
              <a:lnSpc>
                <a:spcPct val="150000"/>
              </a:lnSpc>
              <a:buFontTx/>
              <a:buChar char="-"/>
            </a:pPr>
            <a:r>
              <a:rPr lang="en-US" sz="3200" dirty="0">
                <a:solidFill>
                  <a:srgbClr val="FFFFFF"/>
                </a:solidFill>
                <a:latin typeface="Comic Sans MS" pitchFamily="66" charset="0"/>
              </a:rPr>
              <a:t>The Payback Period (PBP)</a:t>
            </a:r>
          </a:p>
          <a:p>
            <a:pPr marL="571500" indent="-571500">
              <a:lnSpc>
                <a:spcPct val="150000"/>
              </a:lnSpc>
              <a:buFontTx/>
              <a:buChar char="-"/>
            </a:pPr>
            <a:r>
              <a:rPr lang="en-US" sz="3200" dirty="0" smtClean="0">
                <a:solidFill>
                  <a:srgbClr val="FFFFFF"/>
                </a:solidFill>
                <a:latin typeface="Comic Sans MS" pitchFamily="66" charset="0"/>
              </a:rPr>
              <a:t>Accounting Rate of Return (ARR)</a:t>
            </a:r>
            <a:endParaRPr lang="en-US" sz="3200" dirty="0">
              <a:solidFill>
                <a:srgbClr val="FFFFFF"/>
              </a:solidFill>
              <a:latin typeface="Comic Sans MS" pitchFamily="66" charset="0"/>
            </a:endParaRPr>
          </a:p>
        </p:txBody>
      </p:sp>
      <p:sp>
        <p:nvSpPr>
          <p:cNvPr id="52" name="TextBox 8"/>
          <p:cNvSpPr txBox="1"/>
          <p:nvPr/>
        </p:nvSpPr>
        <p:spPr>
          <a:xfrm>
            <a:off x="10744200" y="3112071"/>
            <a:ext cx="7086600" cy="2215991"/>
          </a:xfrm>
          <a:prstGeom prst="rect">
            <a:avLst/>
          </a:prstGeom>
        </p:spPr>
        <p:txBody>
          <a:bodyPr wrap="square" lIns="0" tIns="0" rIns="0" bIns="0" rtlCol="0" anchor="t">
            <a:spAutoFit/>
          </a:bodyPr>
          <a:lstStyle/>
          <a:p>
            <a:pPr marL="571500" indent="-571500">
              <a:lnSpc>
                <a:spcPct val="150000"/>
              </a:lnSpc>
              <a:buFontTx/>
              <a:buChar char="-"/>
            </a:pPr>
            <a:r>
              <a:rPr lang="en-US" sz="3200" dirty="0" smtClean="0">
                <a:solidFill>
                  <a:srgbClr val="FFFFFF"/>
                </a:solidFill>
                <a:latin typeface="Comic Sans MS" pitchFamily="66" charset="0"/>
              </a:rPr>
              <a:t>Net Present Value (NPV)</a:t>
            </a:r>
          </a:p>
          <a:p>
            <a:pPr marL="571500" indent="-571500">
              <a:lnSpc>
                <a:spcPct val="150000"/>
              </a:lnSpc>
              <a:buFontTx/>
              <a:buChar char="-"/>
            </a:pPr>
            <a:r>
              <a:rPr lang="en-US" sz="3200" dirty="0" smtClean="0">
                <a:solidFill>
                  <a:srgbClr val="FFFFFF"/>
                </a:solidFill>
                <a:latin typeface="Comic Sans MS" pitchFamily="66" charset="0"/>
              </a:rPr>
              <a:t>Internal Rate of Return (IRR)</a:t>
            </a:r>
          </a:p>
          <a:p>
            <a:pPr marL="571500" indent="-571500">
              <a:lnSpc>
                <a:spcPct val="150000"/>
              </a:lnSpc>
              <a:buFontTx/>
              <a:buChar char="-"/>
            </a:pPr>
            <a:r>
              <a:rPr lang="en-US" sz="3200" dirty="0" smtClean="0">
                <a:solidFill>
                  <a:srgbClr val="FFFFFF"/>
                </a:solidFill>
                <a:latin typeface="Comic Sans MS" pitchFamily="66" charset="0"/>
              </a:rPr>
              <a:t>Benefit-Cost Ratio (BCR)</a:t>
            </a:r>
          </a:p>
        </p:txBody>
      </p:sp>
      <p:sp>
        <p:nvSpPr>
          <p:cNvPr id="3" name="Rectangle 2"/>
          <p:cNvSpPr/>
          <p:nvPr/>
        </p:nvSpPr>
        <p:spPr>
          <a:xfrm>
            <a:off x="6169053" y="6106886"/>
            <a:ext cx="5601551" cy="749372"/>
          </a:xfrm>
          <a:prstGeom prst="rect">
            <a:avLst/>
          </a:prstGeom>
        </p:spPr>
        <p:txBody>
          <a:bodyPr wrap="square">
            <a:spAutoFit/>
          </a:bodyPr>
          <a:lstStyle/>
          <a:p>
            <a:pPr algn="ctr">
              <a:lnSpc>
                <a:spcPct val="150000"/>
              </a:lnSpc>
            </a:pPr>
            <a:r>
              <a:rPr lang="en-US" sz="3200" dirty="0">
                <a:solidFill>
                  <a:srgbClr val="FFFFFF"/>
                </a:solidFill>
                <a:latin typeface="Comic Sans MS" pitchFamily="66" charset="0"/>
              </a:rPr>
              <a:t>The Payback Period (PBP)</a:t>
            </a:r>
            <a:endParaRPr lang="en-US" sz="3200" dirty="0">
              <a:solidFill>
                <a:srgbClr val="FFFFFF"/>
              </a:solidFill>
              <a:latin typeface="Comic Sans MS" pitchFamily="66" charset="0"/>
            </a:endParaRPr>
          </a:p>
        </p:txBody>
      </p:sp>
      <p:sp>
        <p:nvSpPr>
          <p:cNvPr id="55" name="TextBox 9"/>
          <p:cNvSpPr txBox="1"/>
          <p:nvPr/>
        </p:nvSpPr>
        <p:spPr>
          <a:xfrm>
            <a:off x="391574" y="7734300"/>
            <a:ext cx="8502055" cy="1223797"/>
          </a:xfrm>
          <a:prstGeom prst="rect">
            <a:avLst/>
          </a:prstGeom>
        </p:spPr>
        <p:txBody>
          <a:bodyPr wrap="square" lIns="0" tIns="0" rIns="0" bIns="0" rtlCol="0" anchor="t">
            <a:spAutoFit/>
          </a:bodyPr>
          <a:lstStyle/>
          <a:p>
            <a:pPr algn="ctr">
              <a:lnSpc>
                <a:spcPct val="150000"/>
              </a:lnSpc>
              <a:spcBef>
                <a:spcPct val="0"/>
              </a:spcBef>
            </a:pPr>
            <a:r>
              <a:rPr lang="en-US" sz="2800" dirty="0" smtClean="0">
                <a:solidFill>
                  <a:srgbClr val="FFFFFF"/>
                </a:solidFill>
                <a:latin typeface="Open Sans"/>
              </a:rPr>
              <a:t>The </a:t>
            </a:r>
            <a:r>
              <a:rPr lang="en-US" sz="2800" dirty="0">
                <a:solidFill>
                  <a:srgbClr val="FFFFFF"/>
                </a:solidFill>
                <a:latin typeface="Open Sans"/>
              </a:rPr>
              <a:t>amount of time that it takes to recover the cost of investment made in a project.</a:t>
            </a:r>
            <a:endParaRPr lang="en-US" sz="2800" dirty="0">
              <a:solidFill>
                <a:srgbClr val="FFFFFF"/>
              </a:solidFill>
              <a:latin typeface="Open Sans"/>
            </a:endParaRPr>
          </a:p>
        </p:txBody>
      </p:sp>
      <p:sp>
        <p:nvSpPr>
          <p:cNvPr id="57" name="TextBox 9"/>
          <p:cNvSpPr txBox="1"/>
          <p:nvPr/>
        </p:nvSpPr>
        <p:spPr>
          <a:xfrm>
            <a:off x="152400" y="9032438"/>
            <a:ext cx="9220200" cy="1292662"/>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All other things remaining equal, the better investment is the one with the shorter pay back period</a:t>
            </a:r>
            <a:endParaRPr lang="en-US" sz="2800" dirty="0">
              <a:solidFill>
                <a:srgbClr val="FFFFFF"/>
              </a:solidFill>
              <a:latin typeface="Open Sans"/>
            </a:endParaRPr>
          </a:p>
        </p:txBody>
      </p:sp>
      <p:sp>
        <p:nvSpPr>
          <p:cNvPr id="59" name="TextBox 9"/>
          <p:cNvSpPr txBox="1"/>
          <p:nvPr/>
        </p:nvSpPr>
        <p:spPr>
          <a:xfrm>
            <a:off x="12115799" y="8346198"/>
            <a:ext cx="6139543" cy="1292662"/>
          </a:xfrm>
          <a:prstGeom prst="rect">
            <a:avLst/>
          </a:prstGeom>
        </p:spPr>
        <p:txBody>
          <a:bodyPr wrap="square" lIns="0" tIns="0" rIns="0" bIns="0" rtlCol="0" anchor="t">
            <a:spAutoFit/>
          </a:bodyPr>
          <a:lstStyle/>
          <a:p>
            <a:pPr marL="457200" indent="-457200" algn="ctr">
              <a:lnSpc>
                <a:spcPct val="150000"/>
              </a:lnSpc>
              <a:spcBef>
                <a:spcPct val="0"/>
              </a:spcBef>
              <a:buFontTx/>
              <a:buChar char="-"/>
            </a:pPr>
            <a:r>
              <a:rPr lang="en-US" sz="2800" dirty="0" smtClean="0">
                <a:solidFill>
                  <a:srgbClr val="FFFFFF"/>
                </a:solidFill>
                <a:latin typeface="Open Sans"/>
              </a:rPr>
              <a:t>Ignores </a:t>
            </a:r>
            <a:r>
              <a:rPr lang="en-US" sz="2800" dirty="0">
                <a:solidFill>
                  <a:srgbClr val="FFFFFF"/>
                </a:solidFill>
                <a:latin typeface="Open Sans"/>
              </a:rPr>
              <a:t>the time value of money</a:t>
            </a:r>
            <a:r>
              <a:rPr lang="en-US" sz="2800" dirty="0" smtClean="0">
                <a:solidFill>
                  <a:srgbClr val="FFFFFF"/>
                </a:solidFill>
                <a:latin typeface="Open Sans"/>
              </a:rPr>
              <a:t>.</a:t>
            </a:r>
          </a:p>
          <a:p>
            <a:pPr marL="457200" indent="-457200" algn="ctr">
              <a:lnSpc>
                <a:spcPct val="150000"/>
              </a:lnSpc>
              <a:spcBef>
                <a:spcPct val="0"/>
              </a:spcBef>
              <a:buFontTx/>
              <a:buChar char="-"/>
            </a:pPr>
            <a:r>
              <a:rPr lang="en-US" sz="2800" dirty="0" smtClean="0">
                <a:solidFill>
                  <a:srgbClr val="FFFFFF"/>
                </a:solidFill>
                <a:latin typeface="Open Sans"/>
              </a:rPr>
              <a:t>Do </a:t>
            </a:r>
            <a:r>
              <a:rPr lang="en-US" sz="2800" dirty="0">
                <a:solidFill>
                  <a:srgbClr val="FFFFFF"/>
                </a:solidFill>
                <a:latin typeface="Open Sans"/>
              </a:rPr>
              <a:t>not measure profitability</a:t>
            </a:r>
            <a:endParaRPr lang="en-US" sz="2800" dirty="0">
              <a:solidFill>
                <a:srgbClr val="FFFFFF"/>
              </a:solidFill>
              <a:latin typeface="Open Sans"/>
            </a:endParaRPr>
          </a:p>
        </p:txBody>
      </p:sp>
      <p:pic>
        <p:nvPicPr>
          <p:cNvPr id="60"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4945942" y="165546"/>
            <a:ext cx="317973" cy="260160"/>
          </a:xfrm>
          <a:prstGeom prst="rect">
            <a:avLst/>
          </a:prstGeom>
        </p:spPr>
      </p:pic>
      <p:sp>
        <p:nvSpPr>
          <p:cNvPr id="62" name="TextBox 6"/>
          <p:cNvSpPr txBox="1"/>
          <p:nvPr/>
        </p:nvSpPr>
        <p:spPr>
          <a:xfrm>
            <a:off x="15438808"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3225086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2" name="Rectangle 1"/>
          <p:cNvSpPr/>
          <p:nvPr/>
        </p:nvSpPr>
        <p:spPr>
          <a:xfrm>
            <a:off x="3429000" y="987194"/>
            <a:ext cx="12556515" cy="8797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9"/>
          <p:cNvSpPr txBox="1"/>
          <p:nvPr/>
        </p:nvSpPr>
        <p:spPr>
          <a:xfrm>
            <a:off x="598714" y="3771900"/>
            <a:ext cx="8502055" cy="1870127"/>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 If a project costs INR. 100,000 and is expected to return INR. 20,000 annually, the payback period is 5 years.</a:t>
            </a:r>
            <a:endParaRPr lang="en-US" sz="2800" dirty="0">
              <a:solidFill>
                <a:srgbClr val="FFFFFF"/>
              </a:solidFill>
              <a:latin typeface="Open Sans"/>
            </a:endParaRPr>
          </a:p>
        </p:txBody>
      </p:sp>
      <p:sp>
        <p:nvSpPr>
          <p:cNvPr id="57" name="TextBox 9"/>
          <p:cNvSpPr txBox="1"/>
          <p:nvPr/>
        </p:nvSpPr>
        <p:spPr>
          <a:xfrm>
            <a:off x="3429000" y="987194"/>
            <a:ext cx="12556515" cy="742383"/>
          </a:xfrm>
          <a:prstGeom prst="rect">
            <a:avLst/>
          </a:prstGeom>
        </p:spPr>
        <p:txBody>
          <a:bodyPr wrap="square" lIns="0" tIns="0" rIns="0" bIns="0" rtlCol="0" anchor="t">
            <a:spAutoFit/>
          </a:bodyPr>
          <a:lstStyle/>
          <a:p>
            <a:pPr algn="ctr">
              <a:lnSpc>
                <a:spcPct val="150000"/>
              </a:lnSpc>
              <a:spcBef>
                <a:spcPct val="0"/>
              </a:spcBef>
            </a:pPr>
            <a:r>
              <a:rPr lang="en-US" sz="3600" dirty="0">
                <a:solidFill>
                  <a:srgbClr val="FFFFFF"/>
                </a:solidFill>
                <a:latin typeface="Open Sans"/>
              </a:rPr>
              <a:t>Payback period (</a:t>
            </a:r>
            <a:r>
              <a:rPr lang="en-US" sz="3600" dirty="0" smtClean="0">
                <a:solidFill>
                  <a:srgbClr val="FFFFFF"/>
                </a:solidFill>
                <a:latin typeface="Open Sans"/>
              </a:rPr>
              <a:t>PBP) = Cost </a:t>
            </a:r>
            <a:r>
              <a:rPr lang="en-US" sz="3600" dirty="0">
                <a:solidFill>
                  <a:srgbClr val="FFFFFF"/>
                </a:solidFill>
                <a:latin typeface="Open Sans"/>
              </a:rPr>
              <a:t>of project/Annual cash inflows</a:t>
            </a:r>
            <a:endParaRPr lang="en-US" sz="3600" dirty="0">
              <a:solidFill>
                <a:srgbClr val="FFFFFF"/>
              </a:solidFill>
              <a:latin typeface="Open Sans"/>
            </a:endParaRPr>
          </a:p>
        </p:txBody>
      </p:sp>
      <p:sp>
        <p:nvSpPr>
          <p:cNvPr id="59" name="TextBox 9"/>
          <p:cNvSpPr txBox="1"/>
          <p:nvPr/>
        </p:nvSpPr>
        <p:spPr>
          <a:xfrm>
            <a:off x="609600" y="2211004"/>
            <a:ext cx="6139543" cy="824906"/>
          </a:xfrm>
          <a:prstGeom prst="rect">
            <a:avLst/>
          </a:prstGeom>
        </p:spPr>
        <p:txBody>
          <a:bodyPr wrap="square" lIns="0" tIns="0" rIns="0" bIns="0" rtlCol="0" anchor="t">
            <a:spAutoFit/>
          </a:bodyPr>
          <a:lstStyle/>
          <a:p>
            <a:pPr>
              <a:lnSpc>
                <a:spcPct val="150000"/>
              </a:lnSpc>
              <a:spcBef>
                <a:spcPct val="0"/>
              </a:spcBef>
            </a:pPr>
            <a:r>
              <a:rPr lang="en-US" sz="4000" b="1" dirty="0" smtClean="0">
                <a:solidFill>
                  <a:srgbClr val="FFFFFF"/>
                </a:solidFill>
                <a:latin typeface="Open Sans"/>
              </a:rPr>
              <a:t>Example</a:t>
            </a:r>
            <a:endParaRPr lang="en-US" sz="4000" b="1" dirty="0">
              <a:solidFill>
                <a:srgbClr val="FFFFFF"/>
              </a:solidFill>
              <a:latin typeface="Open Sans"/>
            </a:endParaRPr>
          </a:p>
        </p:txBody>
      </p:sp>
      <p:sp>
        <p:nvSpPr>
          <p:cNvPr id="4" name="Rectangle 3"/>
          <p:cNvSpPr/>
          <p:nvPr/>
        </p:nvSpPr>
        <p:spPr>
          <a:xfrm>
            <a:off x="6248400" y="7505700"/>
            <a:ext cx="8598829" cy="646331"/>
          </a:xfrm>
          <a:prstGeom prst="rect">
            <a:avLst/>
          </a:prstGeom>
        </p:spPr>
        <p:txBody>
          <a:bodyPr wrap="none">
            <a:spAutoFit/>
          </a:bodyPr>
          <a:lstStyle/>
          <a:p>
            <a:r>
              <a:rPr lang="en-IN" sz="3600" dirty="0">
                <a:solidFill>
                  <a:schemeClr val="bg1"/>
                </a:solidFill>
                <a:latin typeface="Open Sans" charset="0"/>
                <a:ea typeface="Open Sans" charset="0"/>
                <a:cs typeface="Open Sans" charset="0"/>
              </a:rPr>
              <a:t>Payback period 100,000/20,000-5 </a:t>
            </a:r>
            <a:r>
              <a:rPr lang="en-IN" sz="3600" dirty="0" smtClean="0">
                <a:solidFill>
                  <a:schemeClr val="bg1"/>
                </a:solidFill>
                <a:latin typeface="Open Sans" charset="0"/>
                <a:ea typeface="Open Sans" charset="0"/>
                <a:cs typeface="Open Sans" charset="0"/>
              </a:rPr>
              <a:t>years</a:t>
            </a:r>
            <a:endParaRPr lang="en-IN" sz="3600" dirty="0">
              <a:solidFill>
                <a:schemeClr val="bg1"/>
              </a:solidFill>
              <a:latin typeface="Open Sans" charset="0"/>
              <a:ea typeface="Open Sans" charset="0"/>
              <a:cs typeface="Open Sans" charset="0"/>
            </a:endParaRPr>
          </a:p>
        </p:txBody>
      </p:sp>
      <p:pic>
        <p:nvPicPr>
          <p:cNvPr id="17"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4945942" y="165546"/>
            <a:ext cx="317973" cy="260160"/>
          </a:xfrm>
          <a:prstGeom prst="rect">
            <a:avLst/>
          </a:prstGeom>
        </p:spPr>
      </p:pic>
      <p:sp>
        <p:nvSpPr>
          <p:cNvPr id="18" name="TextBox 6"/>
          <p:cNvSpPr txBox="1"/>
          <p:nvPr/>
        </p:nvSpPr>
        <p:spPr>
          <a:xfrm>
            <a:off x="15438808"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4026619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 name="TextBox 9"/>
              <p:cNvSpPr txBox="1"/>
              <p:nvPr/>
            </p:nvSpPr>
            <p:spPr>
              <a:xfrm>
                <a:off x="5257800" y="1485900"/>
                <a:ext cx="16687800" cy="1388265"/>
              </a:xfrm>
              <a:prstGeom prst="rect">
                <a:avLst/>
              </a:prstGeom>
            </p:spPr>
            <p:txBody>
              <a:bodyPr wrap="square" lIns="0" tIns="0" rIns="0" bIns="0" rtlCol="0" anchor="t">
                <a:spAutoFit/>
              </a:bodyPr>
              <a:lstStyle/>
              <a:p>
                <a:pPr algn="ctr">
                  <a:lnSpc>
                    <a:spcPct val="150000"/>
                  </a:lnSpc>
                  <a:spcBef>
                    <a:spcPct val="0"/>
                  </a:spcBef>
                </a:pPr>
                <a14:m>
                  <m:oMathPara xmlns:m="http://schemas.openxmlformats.org/officeDocument/2006/math">
                    <m:oMathParaPr>
                      <m:jc m:val="center"/>
                    </m:oMathParaPr>
                    <m:oMath xmlns:m="http://schemas.openxmlformats.org/officeDocument/2006/math">
                      <m:r>
                        <a:rPr lang="en-IN" sz="2800" b="0" i="1" smtClean="0">
                          <a:solidFill>
                            <a:srgbClr val="FFFFFF"/>
                          </a:solidFill>
                          <a:latin typeface="Cambria Math"/>
                        </a:rPr>
                        <m:t>𝐴𝑅𝑅</m:t>
                      </m:r>
                      <m:r>
                        <a:rPr lang="en-IN" sz="2800" b="0" i="1" smtClean="0">
                          <a:solidFill>
                            <a:srgbClr val="FFFFFF"/>
                          </a:solidFill>
                          <a:latin typeface="Cambria Math"/>
                        </a:rPr>
                        <m:t>= </m:t>
                      </m:r>
                      <m:f>
                        <m:fPr>
                          <m:ctrlPr>
                            <a:rPr lang="en-IN" sz="2800" b="0" i="1" smtClean="0">
                              <a:solidFill>
                                <a:srgbClr val="FFFFFF"/>
                              </a:solidFill>
                              <a:latin typeface="Cambria Math"/>
                            </a:rPr>
                          </m:ctrlPr>
                        </m:fPr>
                        <m:num>
                          <m:r>
                            <m:rPr>
                              <m:nor/>
                            </m:rPr>
                            <a:rPr lang="en-US" sz="2800" dirty="0">
                              <a:solidFill>
                                <a:srgbClr val="FFFFFF"/>
                              </a:solidFill>
                              <a:latin typeface="Open Sans"/>
                            </a:rPr>
                            <m:t>Average</m:t>
                          </m:r>
                          <m:r>
                            <m:rPr>
                              <m:nor/>
                            </m:rPr>
                            <a:rPr lang="en-US" sz="2800" dirty="0">
                              <a:solidFill>
                                <a:srgbClr val="FFFFFF"/>
                              </a:solidFill>
                              <a:latin typeface="Open Sans"/>
                            </a:rPr>
                            <m:t> </m:t>
                          </m:r>
                          <m:r>
                            <m:rPr>
                              <m:nor/>
                            </m:rPr>
                            <a:rPr lang="en-US" sz="2800" dirty="0">
                              <a:solidFill>
                                <a:srgbClr val="FFFFFF"/>
                              </a:solidFill>
                              <a:latin typeface="Open Sans"/>
                            </a:rPr>
                            <m:t>annual</m:t>
                          </m:r>
                          <m:r>
                            <m:rPr>
                              <m:nor/>
                            </m:rPr>
                            <a:rPr lang="en-US" sz="2800" dirty="0">
                              <a:solidFill>
                                <a:srgbClr val="FFFFFF"/>
                              </a:solidFill>
                              <a:latin typeface="Open Sans"/>
                            </a:rPr>
                            <m:t> </m:t>
                          </m:r>
                          <m:r>
                            <m:rPr>
                              <m:nor/>
                            </m:rPr>
                            <a:rPr lang="en-US" sz="2800" dirty="0">
                              <a:solidFill>
                                <a:srgbClr val="FFFFFF"/>
                              </a:solidFill>
                              <a:latin typeface="Open Sans"/>
                            </a:rPr>
                            <m:t>profit</m:t>
                          </m:r>
                          <m:r>
                            <m:rPr>
                              <m:nor/>
                            </m:rPr>
                            <a:rPr lang="en-US" sz="2800" dirty="0">
                              <a:solidFill>
                                <a:srgbClr val="FFFFFF"/>
                              </a:solidFill>
                              <a:latin typeface="Open Sans"/>
                            </a:rPr>
                            <m:t> </m:t>
                          </m:r>
                          <m:r>
                            <m:rPr>
                              <m:nor/>
                            </m:rPr>
                            <a:rPr lang="en-US" sz="2800" dirty="0">
                              <a:solidFill>
                                <a:srgbClr val="FFFFFF"/>
                              </a:solidFill>
                              <a:latin typeface="Open Sans"/>
                            </a:rPr>
                            <m:t>after</m:t>
                          </m:r>
                          <m:r>
                            <m:rPr>
                              <m:nor/>
                            </m:rPr>
                            <a:rPr lang="en-US" sz="2800" dirty="0">
                              <a:solidFill>
                                <a:srgbClr val="FFFFFF"/>
                              </a:solidFill>
                              <a:latin typeface="Open Sans"/>
                            </a:rPr>
                            <m:t> </m:t>
                          </m:r>
                          <m:r>
                            <m:rPr>
                              <m:nor/>
                            </m:rPr>
                            <a:rPr lang="en-US" sz="2800" dirty="0">
                              <a:solidFill>
                                <a:srgbClr val="FFFFFF"/>
                              </a:solidFill>
                              <a:latin typeface="Open Sans"/>
                            </a:rPr>
                            <m:t>taxes</m:t>
                          </m:r>
                        </m:num>
                        <m:den>
                          <m:r>
                            <m:rPr>
                              <m:nor/>
                            </m:rPr>
                            <a:rPr lang="en-US" sz="2800" dirty="0">
                              <a:solidFill>
                                <a:srgbClr val="FFFFFF"/>
                              </a:solidFill>
                              <a:latin typeface="Open Sans"/>
                            </a:rPr>
                            <m:t>Average</m:t>
                          </m:r>
                          <m:r>
                            <m:rPr>
                              <m:nor/>
                            </m:rPr>
                            <a:rPr lang="en-US" sz="2800" dirty="0">
                              <a:solidFill>
                                <a:srgbClr val="FFFFFF"/>
                              </a:solidFill>
                              <a:latin typeface="Open Sans"/>
                            </a:rPr>
                            <m:t> </m:t>
                          </m:r>
                          <m:r>
                            <m:rPr>
                              <m:nor/>
                            </m:rPr>
                            <a:rPr lang="en-US" sz="2800" dirty="0">
                              <a:solidFill>
                                <a:srgbClr val="FFFFFF"/>
                              </a:solidFill>
                              <a:latin typeface="Open Sans"/>
                            </a:rPr>
                            <m:t>investment</m:t>
                          </m:r>
                          <m:r>
                            <m:rPr>
                              <m:nor/>
                            </m:rPr>
                            <a:rPr lang="en-US" sz="2800" dirty="0">
                              <a:solidFill>
                                <a:srgbClr val="FFFFFF"/>
                              </a:solidFill>
                              <a:latin typeface="Open Sans"/>
                            </a:rPr>
                            <m:t> </m:t>
                          </m:r>
                          <m:r>
                            <m:rPr>
                              <m:nor/>
                            </m:rPr>
                            <a:rPr lang="en-US" sz="2800" dirty="0">
                              <a:solidFill>
                                <a:srgbClr val="FFFFFF"/>
                              </a:solidFill>
                              <a:latin typeface="Open Sans"/>
                            </a:rPr>
                            <m:t>over</m:t>
                          </m:r>
                          <m:r>
                            <m:rPr>
                              <m:nor/>
                            </m:rPr>
                            <a:rPr lang="en-US" sz="2800" dirty="0">
                              <a:solidFill>
                                <a:srgbClr val="FFFFFF"/>
                              </a:solidFill>
                              <a:latin typeface="Open Sans"/>
                            </a:rPr>
                            <m:t> </m:t>
                          </m:r>
                          <m:r>
                            <m:rPr>
                              <m:nor/>
                            </m:rPr>
                            <a:rPr lang="en-US" sz="2800" dirty="0">
                              <a:solidFill>
                                <a:srgbClr val="FFFFFF"/>
                              </a:solidFill>
                              <a:latin typeface="Open Sans"/>
                            </a:rPr>
                            <m:t>the</m:t>
                          </m:r>
                          <m:r>
                            <m:rPr>
                              <m:nor/>
                            </m:rPr>
                            <a:rPr lang="en-US" sz="2800" dirty="0">
                              <a:solidFill>
                                <a:srgbClr val="FFFFFF"/>
                              </a:solidFill>
                              <a:latin typeface="Open Sans"/>
                            </a:rPr>
                            <m:t> </m:t>
                          </m:r>
                          <m:r>
                            <m:rPr>
                              <m:nor/>
                            </m:rPr>
                            <a:rPr lang="en-US" sz="2800" dirty="0">
                              <a:solidFill>
                                <a:srgbClr val="FFFFFF"/>
                              </a:solidFill>
                              <a:latin typeface="Open Sans"/>
                            </a:rPr>
                            <m:t>life</m:t>
                          </m:r>
                          <m:r>
                            <m:rPr>
                              <m:nor/>
                            </m:rPr>
                            <a:rPr lang="en-US" sz="2800" dirty="0">
                              <a:solidFill>
                                <a:srgbClr val="FFFFFF"/>
                              </a:solidFill>
                              <a:latin typeface="Open Sans"/>
                            </a:rPr>
                            <m:t> </m:t>
                          </m:r>
                          <m:r>
                            <m:rPr>
                              <m:nor/>
                            </m:rPr>
                            <a:rPr lang="en-US" sz="2800" dirty="0">
                              <a:solidFill>
                                <a:srgbClr val="FFFFFF"/>
                              </a:solidFill>
                              <a:latin typeface="Open Sans"/>
                            </a:rPr>
                            <m:t>of</m:t>
                          </m:r>
                          <m:r>
                            <m:rPr>
                              <m:nor/>
                            </m:rPr>
                            <a:rPr lang="en-US" sz="2800" dirty="0">
                              <a:solidFill>
                                <a:srgbClr val="FFFFFF"/>
                              </a:solidFill>
                              <a:latin typeface="Open Sans"/>
                            </a:rPr>
                            <m:t> </m:t>
                          </m:r>
                          <m:r>
                            <m:rPr>
                              <m:nor/>
                            </m:rPr>
                            <a:rPr lang="en-US" sz="2800" dirty="0">
                              <a:solidFill>
                                <a:srgbClr val="FFFFFF"/>
                              </a:solidFill>
                              <a:latin typeface="Open Sans"/>
                            </a:rPr>
                            <m:t>the</m:t>
                          </m:r>
                          <m:r>
                            <m:rPr>
                              <m:nor/>
                            </m:rPr>
                            <a:rPr lang="en-US" sz="2800" dirty="0">
                              <a:solidFill>
                                <a:srgbClr val="FFFFFF"/>
                              </a:solidFill>
                              <a:latin typeface="Open Sans"/>
                            </a:rPr>
                            <m:t> </m:t>
                          </m:r>
                          <m:r>
                            <m:rPr>
                              <m:nor/>
                            </m:rPr>
                            <a:rPr lang="en-US" sz="2800" dirty="0">
                              <a:solidFill>
                                <a:srgbClr val="FFFFFF"/>
                              </a:solidFill>
                              <a:latin typeface="Open Sans"/>
                            </a:rPr>
                            <m:t>project</m:t>
                          </m:r>
                        </m:den>
                      </m:f>
                    </m:oMath>
                  </m:oMathPara>
                </a14:m>
                <a:endParaRPr lang="en-US" sz="2800" dirty="0">
                  <a:solidFill>
                    <a:srgbClr val="FFFFFF"/>
                  </a:solidFill>
                  <a:latin typeface="Open Sans"/>
                </a:endParaRPr>
              </a:p>
            </p:txBody>
          </p:sp>
        </mc:Choice>
        <mc:Fallback>
          <p:sp>
            <p:nvSpPr>
              <p:cNvPr id="55" name="TextBox 9"/>
              <p:cNvSpPr txBox="1">
                <a:spLocks noRot="1" noChangeAspect="1" noMove="1" noResize="1" noEditPoints="1" noAdjustHandles="1" noChangeArrowheads="1" noChangeShapeType="1" noTextEdit="1"/>
              </p:cNvSpPr>
              <p:nvPr/>
            </p:nvSpPr>
            <p:spPr>
              <a:xfrm>
                <a:off x="5257800" y="1485900"/>
                <a:ext cx="16687800" cy="1388265"/>
              </a:xfrm>
              <a:prstGeom prst="rect">
                <a:avLst/>
              </a:prstGeom>
              <a:blipFill rotWithShape="1">
                <a:blip r:embed="rId2"/>
                <a:stretch>
                  <a:fillRect/>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Accounting Rate of Return (ARR)</a:t>
            </a:r>
            <a:endParaRPr lang="en-US" sz="3600" dirty="0">
              <a:solidFill>
                <a:srgbClr val="FFFFFF"/>
              </a:solidFill>
              <a:latin typeface="Comic Sans MS" pitchFamily="66" charset="0"/>
            </a:endParaRP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18" name="Picture 2" descr="C:\Users\INDIA\Downloads\WhatsApp Image 2022-11-01 at 01.59.06.jpeg"/>
          <p:cNvPicPr>
            <a:picLocks noChangeAspect="1" noChangeArrowheads="1"/>
          </p:cNvPicPr>
          <p:nvPr/>
        </p:nvPicPr>
        <p:blipFill rotWithShape="1">
          <a:blip r:embed="rId3">
            <a:extLst>
              <a:ext uri="{28A0092B-C50C-407E-A947-70E740481C1C}">
                <a14:useLocalDpi xmlns:a14="http://schemas.microsoft.com/office/drawing/2010/main" val="0"/>
              </a:ext>
            </a:extLst>
          </a:blip>
          <a:srcRect r="2601" b="4379"/>
          <a:stretch/>
        </p:blipFill>
        <p:spPr bwMode="auto">
          <a:xfrm>
            <a:off x="7773761" y="3304268"/>
            <a:ext cx="10514239" cy="69827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9"/>
          <p:cNvSpPr txBox="1"/>
          <p:nvPr/>
        </p:nvSpPr>
        <p:spPr>
          <a:xfrm>
            <a:off x="228600" y="2487454"/>
            <a:ext cx="7239000" cy="5170646"/>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 This is also referred to as the average rate of return on investment. It is a measure of profitability which relates income to investment, both measured in accounting terms</a:t>
            </a:r>
            <a:r>
              <a:rPr lang="en-US" sz="2800" dirty="0" smtClean="0">
                <a:solidFill>
                  <a:srgbClr val="FFFFFF"/>
                </a:solidFill>
                <a:latin typeface="Open Sans"/>
              </a:rPr>
              <a:t>.</a:t>
            </a:r>
          </a:p>
          <a:p>
            <a:pPr algn="just">
              <a:lnSpc>
                <a:spcPct val="150000"/>
              </a:lnSpc>
              <a:spcBef>
                <a:spcPct val="0"/>
              </a:spcBef>
            </a:pPr>
            <a:endParaRPr lang="en-US" sz="2800" dirty="0">
              <a:solidFill>
                <a:srgbClr val="FFFFFF"/>
              </a:solidFill>
              <a:latin typeface="Open Sans"/>
            </a:endParaRPr>
          </a:p>
          <a:p>
            <a:pPr algn="just">
              <a:lnSpc>
                <a:spcPct val="150000"/>
              </a:lnSpc>
              <a:spcBef>
                <a:spcPct val="0"/>
              </a:spcBef>
            </a:pPr>
            <a:r>
              <a:rPr lang="en-US" sz="2800" dirty="0">
                <a:solidFill>
                  <a:srgbClr val="FFFFFF"/>
                </a:solidFill>
                <a:latin typeface="Open Sans"/>
              </a:rPr>
              <a:t>The limitation of the ARR method is that it uses profit </a:t>
            </a:r>
            <a:r>
              <a:rPr lang="en-US" sz="2800" dirty="0" smtClean="0">
                <a:solidFill>
                  <a:srgbClr val="FFFFFF"/>
                </a:solidFill>
                <a:latin typeface="Open Sans"/>
              </a:rPr>
              <a:t>rather than </a:t>
            </a:r>
            <a:r>
              <a:rPr lang="en-US" sz="2800" dirty="0">
                <a:solidFill>
                  <a:srgbClr val="FFFFFF"/>
                </a:solidFill>
                <a:latin typeface="Open Sans"/>
              </a:rPr>
              <a:t>cash flows</a:t>
            </a:r>
            <a:endParaRPr lang="en-US" sz="2800" dirty="0">
              <a:solidFill>
                <a:srgbClr val="FFFFFF"/>
              </a:solidFill>
              <a:latin typeface="Open Sans"/>
            </a:endParaRPr>
          </a:p>
        </p:txBody>
      </p:sp>
      <p:pic>
        <p:nvPicPr>
          <p:cNvPr id="10"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4300" y="165546"/>
            <a:ext cx="317973" cy="260160"/>
          </a:xfrm>
          <a:prstGeom prst="rect">
            <a:avLst/>
          </a:prstGeom>
        </p:spPr>
      </p:pic>
      <p:sp>
        <p:nvSpPr>
          <p:cNvPr id="11" name="TextBox 6"/>
          <p:cNvSpPr txBox="1"/>
          <p:nvPr/>
        </p:nvSpPr>
        <p:spPr>
          <a:xfrm>
            <a:off x="607166"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974985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21640800" cy="10972800"/>
          </a:xfrm>
        </p:grpSpPr>
        <p:pic>
          <p:nvPicPr>
            <p:cNvPr id="3" name="Picture 3"/>
            <p:cNvPicPr>
              <a:picLocks noChangeAspect="1"/>
            </p:cNvPicPr>
            <p:nvPr/>
          </p:nvPicPr>
          <p:blipFill>
            <a:blip r:embed="rId2"/>
            <a:srcRect t="13845" b="10193"/>
            <a:stretch>
              <a:fillRect/>
            </a:stretch>
          </p:blipFill>
          <p:spPr>
            <a:xfrm>
              <a:off x="0" y="0"/>
              <a:ext cx="21640800" cy="10972800"/>
            </a:xfrm>
            <a:prstGeom prst="rect">
              <a:avLst/>
            </a:prstGeom>
          </p:spPr>
        </p:pic>
      </p:grpSp>
      <p:grpSp>
        <p:nvGrpSpPr>
          <p:cNvPr id="4" name="Group 4"/>
          <p:cNvGrpSpPr/>
          <p:nvPr/>
        </p:nvGrpSpPr>
        <p:grpSpPr>
          <a:xfrm>
            <a:off x="0" y="2901516"/>
            <a:ext cx="18288000" cy="4483968"/>
            <a:chOff x="0" y="0"/>
            <a:chExt cx="6671512" cy="1635764"/>
          </a:xfrm>
        </p:grpSpPr>
        <p:sp>
          <p:nvSpPr>
            <p:cNvPr id="5" name="Freeform 5"/>
            <p:cNvSpPr/>
            <p:nvPr/>
          </p:nvSpPr>
          <p:spPr>
            <a:xfrm>
              <a:off x="0" y="0"/>
              <a:ext cx="6671512" cy="1635764"/>
            </a:xfrm>
            <a:custGeom>
              <a:avLst/>
              <a:gdLst/>
              <a:ahLst/>
              <a:cxnLst/>
              <a:rect l="l" t="t" r="r" b="b"/>
              <a:pathLst>
                <a:path w="6671512" h="1635764">
                  <a:moveTo>
                    <a:pt x="0" y="0"/>
                  </a:moveTo>
                  <a:lnTo>
                    <a:pt x="6671512" y="0"/>
                  </a:lnTo>
                  <a:lnTo>
                    <a:pt x="6671512" y="1635764"/>
                  </a:lnTo>
                  <a:lnTo>
                    <a:pt x="0" y="1635764"/>
                  </a:lnTo>
                  <a:close/>
                </a:path>
              </a:pathLst>
            </a:custGeom>
            <a:solidFill>
              <a:srgbClr val="5A3F2B">
                <a:alpha val="89804"/>
              </a:srgbClr>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142925" y="2254540"/>
            <a:ext cx="1702568" cy="1293951"/>
          </a:xfrm>
          <a:prstGeom prst="rect">
            <a:avLst/>
          </a:prstGeom>
        </p:spPr>
      </p:pic>
      <p:sp>
        <p:nvSpPr>
          <p:cNvPr id="7" name="TextBox 7"/>
          <p:cNvSpPr txBox="1"/>
          <p:nvPr/>
        </p:nvSpPr>
        <p:spPr>
          <a:xfrm>
            <a:off x="1682291" y="4838700"/>
            <a:ext cx="14757435" cy="935641"/>
          </a:xfrm>
          <a:prstGeom prst="rect">
            <a:avLst/>
          </a:prstGeom>
        </p:spPr>
        <p:txBody>
          <a:bodyPr lIns="0" tIns="0" rIns="0" bIns="0" rtlCol="0" anchor="t">
            <a:spAutoFit/>
          </a:bodyPr>
          <a:lstStyle/>
          <a:p>
            <a:pPr algn="ctr">
              <a:lnSpc>
                <a:spcPts val="7843"/>
              </a:lnSpc>
              <a:spcBef>
                <a:spcPct val="0"/>
              </a:spcBef>
            </a:pPr>
            <a:r>
              <a:rPr lang="en-US" sz="5602" dirty="0" smtClean="0">
                <a:solidFill>
                  <a:srgbClr val="FFFFFF"/>
                </a:solidFill>
                <a:latin typeface="Open Sans Bold Italics"/>
              </a:rPr>
              <a:t>Finance is the lifeblood of a business</a:t>
            </a:r>
            <a:endParaRPr lang="en-US" sz="5602" dirty="0">
              <a:solidFill>
                <a:srgbClr val="FFFFFF"/>
              </a:solidFill>
              <a:latin typeface="Open Sans Bold Italics"/>
            </a:endParaRP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flipH="1" flipV="1">
            <a:off x="9442507" y="2254540"/>
            <a:ext cx="1702568" cy="1293951"/>
          </a:xfrm>
          <a:prstGeom prst="rect">
            <a:avLst/>
          </a:prstGeom>
        </p:spPr>
      </p:pic>
      <p:pic>
        <p:nvPicPr>
          <p:cNvPr id="9"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447675"/>
            <a:ext cx="317973" cy="260160"/>
          </a:xfrm>
          <a:prstGeom prst="rect">
            <a:avLst/>
          </a:prstGeom>
        </p:spPr>
      </p:pic>
      <p:sp>
        <p:nvSpPr>
          <p:cNvPr id="10" name="TextBox 6"/>
          <p:cNvSpPr txBox="1"/>
          <p:nvPr/>
        </p:nvSpPr>
        <p:spPr>
          <a:xfrm>
            <a:off x="1521566" y="419100"/>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 name="TextBox 9"/>
              <p:cNvSpPr txBox="1"/>
              <p:nvPr/>
            </p:nvSpPr>
            <p:spPr>
              <a:xfrm>
                <a:off x="5257800" y="1181100"/>
                <a:ext cx="16687800" cy="1148520"/>
              </a:xfrm>
              <a:prstGeom prst="rect">
                <a:avLst/>
              </a:prstGeom>
            </p:spPr>
            <p:txBody>
              <a:bodyPr wrap="square" lIns="0" tIns="0" rIns="0" bIns="0" rtlCol="0" anchor="t">
                <a:spAutoFit/>
              </a:bodyPr>
              <a:lstStyle/>
              <a:p>
                <a:pPr algn="ctr">
                  <a:lnSpc>
                    <a:spcPct val="150000"/>
                  </a:lnSpc>
                  <a:spcBef>
                    <a:spcPct val="0"/>
                  </a:spcBef>
                </a:pPr>
                <a14:m>
                  <m:oMath xmlns:m="http://schemas.openxmlformats.org/officeDocument/2006/math">
                    <m:r>
                      <a:rPr lang="en-IN" sz="3200" b="0" i="1" smtClean="0">
                        <a:solidFill>
                          <a:srgbClr val="FFFFFF"/>
                        </a:solidFill>
                        <a:latin typeface="Cambria Math"/>
                      </a:rPr>
                      <m:t>𝑁𝑃𝑉</m:t>
                    </m:r>
                    <m:r>
                      <a:rPr lang="en-IN" sz="3200" b="0" i="1" smtClean="0">
                        <a:solidFill>
                          <a:srgbClr val="FFFFFF"/>
                        </a:solidFill>
                        <a:latin typeface="Cambria Math"/>
                      </a:rPr>
                      <m:t>=</m:t>
                    </m:r>
                    <m:nary>
                      <m:naryPr>
                        <m:chr m:val="∑"/>
                        <m:ctrlPr>
                          <a:rPr lang="en-IN" sz="3200" b="0" i="1" smtClean="0">
                            <a:solidFill>
                              <a:srgbClr val="FFFFFF"/>
                            </a:solidFill>
                            <a:latin typeface="Cambria Math"/>
                          </a:rPr>
                        </m:ctrlPr>
                      </m:naryPr>
                      <m:sub>
                        <m:r>
                          <m:rPr>
                            <m:brk m:alnAt="23"/>
                          </m:rPr>
                          <a:rPr lang="en-IN" sz="3200" b="0" i="1" smtClean="0">
                            <a:solidFill>
                              <a:srgbClr val="FFFFFF"/>
                            </a:solidFill>
                            <a:latin typeface="Cambria Math"/>
                          </a:rPr>
                          <m:t>𝑡</m:t>
                        </m:r>
                        <m:r>
                          <a:rPr lang="en-IN" sz="3200" b="0" i="1" smtClean="0">
                            <a:solidFill>
                              <a:srgbClr val="FFFFFF"/>
                            </a:solidFill>
                            <a:latin typeface="Cambria Math"/>
                          </a:rPr>
                          <m:t>=0</m:t>
                        </m:r>
                      </m:sub>
                      <m:sup>
                        <m:r>
                          <a:rPr lang="en-IN" sz="3200" b="0" i="1" smtClean="0">
                            <a:solidFill>
                              <a:srgbClr val="FFFFFF"/>
                            </a:solidFill>
                            <a:latin typeface="Cambria Math"/>
                          </a:rPr>
                          <m:t>𝑛</m:t>
                        </m:r>
                      </m:sup>
                      <m:e>
                        <m:r>
                          <a:rPr lang="en-IN" sz="3200" b="0" i="1" smtClean="0">
                            <a:solidFill>
                              <a:srgbClr val="FFFFFF"/>
                            </a:solidFill>
                            <a:latin typeface="Cambria Math"/>
                          </a:rPr>
                          <m:t>.</m:t>
                        </m:r>
                      </m:e>
                    </m:nary>
                    <m:r>
                      <a:rPr lang="en-IN" sz="3200" b="0" i="1" smtClean="0">
                        <a:solidFill>
                          <a:srgbClr val="FFFFFF"/>
                        </a:solidFill>
                        <a:latin typeface="Cambria Math"/>
                      </a:rPr>
                      <m:t> </m:t>
                    </m:r>
                    <m:f>
                      <m:fPr>
                        <m:ctrlPr>
                          <a:rPr lang="en-IN" sz="3200" b="0" i="1" smtClean="0">
                            <a:solidFill>
                              <a:srgbClr val="FFFFFF"/>
                            </a:solidFill>
                            <a:latin typeface="Cambria Math"/>
                          </a:rPr>
                        </m:ctrlPr>
                      </m:fPr>
                      <m:num>
                        <m:sSub>
                          <m:sSubPr>
                            <m:ctrlPr>
                              <a:rPr lang="en-IN" sz="3200" b="0" i="1" smtClean="0">
                                <a:solidFill>
                                  <a:srgbClr val="FFFFFF"/>
                                </a:solidFill>
                                <a:latin typeface="Cambria Math"/>
                              </a:rPr>
                            </m:ctrlPr>
                          </m:sSubPr>
                          <m:e>
                            <m:r>
                              <a:rPr lang="en-IN" sz="3200" b="0" i="1" smtClean="0">
                                <a:solidFill>
                                  <a:srgbClr val="FFFFFF"/>
                                </a:solidFill>
                                <a:latin typeface="Cambria Math"/>
                              </a:rPr>
                              <m:t>𝐶𝐹</m:t>
                            </m:r>
                          </m:e>
                          <m:sub>
                            <m:r>
                              <a:rPr lang="en-IN" sz="3200" b="0" i="1" smtClean="0">
                                <a:solidFill>
                                  <a:srgbClr val="FFFFFF"/>
                                </a:solidFill>
                                <a:latin typeface="Cambria Math"/>
                              </a:rPr>
                              <m:t>𝑡</m:t>
                            </m:r>
                          </m:sub>
                        </m:sSub>
                      </m:num>
                      <m:den>
                        <m:sSup>
                          <m:sSupPr>
                            <m:ctrlPr>
                              <a:rPr lang="en-IN" sz="3200" b="0" i="1" smtClean="0">
                                <a:solidFill>
                                  <a:srgbClr val="FFFFFF"/>
                                </a:solidFill>
                                <a:latin typeface="Cambria Math"/>
                              </a:rPr>
                            </m:ctrlPr>
                          </m:sSupPr>
                          <m:e>
                            <m:r>
                              <a:rPr lang="en-IN" sz="3200" b="0" i="1" smtClean="0">
                                <a:solidFill>
                                  <a:srgbClr val="FFFFFF"/>
                                </a:solidFill>
                                <a:latin typeface="Cambria Math"/>
                              </a:rPr>
                              <m:t>(1+</m:t>
                            </m:r>
                            <m:r>
                              <a:rPr lang="en-IN" sz="3200" b="0" i="1" smtClean="0">
                                <a:solidFill>
                                  <a:srgbClr val="FFFFFF"/>
                                </a:solidFill>
                                <a:latin typeface="Cambria Math"/>
                              </a:rPr>
                              <m:t>𝑟</m:t>
                            </m:r>
                            <m:r>
                              <a:rPr lang="en-IN" sz="3200" b="0" i="1" smtClean="0">
                                <a:solidFill>
                                  <a:srgbClr val="FFFFFF"/>
                                </a:solidFill>
                                <a:latin typeface="Cambria Math"/>
                              </a:rPr>
                              <m:t>)</m:t>
                            </m:r>
                          </m:e>
                          <m:sup>
                            <m:r>
                              <a:rPr lang="en-IN" sz="3200" b="0" i="1" smtClean="0">
                                <a:solidFill>
                                  <a:srgbClr val="FFFFFF"/>
                                </a:solidFill>
                                <a:latin typeface="Cambria Math"/>
                              </a:rPr>
                              <m:t>𝑡</m:t>
                            </m:r>
                          </m:sup>
                        </m:sSup>
                      </m:den>
                    </m:f>
                  </m:oMath>
                </a14:m>
                <a:r>
                  <a:rPr lang="en-US" sz="3200" dirty="0" smtClean="0">
                    <a:solidFill>
                      <a:srgbClr val="FFFFFF"/>
                    </a:solidFill>
                    <a:latin typeface="Open Sans"/>
                  </a:rPr>
                  <a:t> = </a:t>
                </a:r>
                <a14:m>
                  <m:oMath xmlns:m="http://schemas.openxmlformats.org/officeDocument/2006/math">
                    <m:f>
                      <m:fPr>
                        <m:ctrlPr>
                          <a:rPr lang="en-IN" sz="3200" i="1">
                            <a:solidFill>
                              <a:srgbClr val="FFFFFF"/>
                            </a:solidFill>
                            <a:latin typeface="Cambria Math"/>
                          </a:rPr>
                        </m:ctrlPr>
                      </m:fPr>
                      <m:num>
                        <m:sSub>
                          <m:sSubPr>
                            <m:ctrlPr>
                              <a:rPr lang="en-IN" sz="3200" i="1">
                                <a:solidFill>
                                  <a:srgbClr val="FFFFFF"/>
                                </a:solidFill>
                                <a:latin typeface="Cambria Math"/>
                              </a:rPr>
                            </m:ctrlPr>
                          </m:sSubPr>
                          <m:e>
                            <m:r>
                              <a:rPr lang="en-IN" sz="3200" i="1">
                                <a:solidFill>
                                  <a:srgbClr val="FFFFFF"/>
                                </a:solidFill>
                                <a:latin typeface="Cambria Math"/>
                              </a:rPr>
                              <m:t>𝐶𝐹</m:t>
                            </m:r>
                          </m:e>
                          <m:sub>
                            <m:r>
                              <a:rPr lang="en-IN" sz="3200" b="0" i="1" smtClean="0">
                                <a:solidFill>
                                  <a:srgbClr val="FFFFFF"/>
                                </a:solidFill>
                                <a:latin typeface="Cambria Math"/>
                              </a:rPr>
                              <m:t>0</m:t>
                            </m:r>
                          </m:sub>
                        </m:sSub>
                      </m:num>
                      <m:den>
                        <m:sSup>
                          <m:sSupPr>
                            <m:ctrlPr>
                              <a:rPr lang="en-IN" sz="3200" i="1">
                                <a:solidFill>
                                  <a:srgbClr val="FFFFFF"/>
                                </a:solidFill>
                                <a:latin typeface="Cambria Math"/>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0</m:t>
                            </m:r>
                          </m:sup>
                        </m:sSup>
                      </m:den>
                    </m:f>
                  </m:oMath>
                </a14:m>
                <a:r>
                  <a:rPr lang="en-US" sz="3200" dirty="0" smtClean="0">
                    <a:solidFill>
                      <a:srgbClr val="FFFFFF"/>
                    </a:solidFill>
                    <a:latin typeface="Open Sans"/>
                  </a:rPr>
                  <a:t> + </a:t>
                </a:r>
                <a14:m>
                  <m:oMath xmlns:m="http://schemas.openxmlformats.org/officeDocument/2006/math">
                    <m:f>
                      <m:fPr>
                        <m:ctrlPr>
                          <a:rPr lang="en-IN" sz="3200" i="1">
                            <a:solidFill>
                              <a:srgbClr val="FFFFFF"/>
                            </a:solidFill>
                            <a:latin typeface="Cambria Math"/>
                          </a:rPr>
                        </m:ctrlPr>
                      </m:fPr>
                      <m:num>
                        <m:sSub>
                          <m:sSubPr>
                            <m:ctrlPr>
                              <a:rPr lang="en-IN" sz="3200" i="1" smtClean="0">
                                <a:solidFill>
                                  <a:srgbClr val="FFFFFF"/>
                                </a:solidFill>
                                <a:latin typeface="Cambria Math"/>
                              </a:rPr>
                            </m:ctrlPr>
                          </m:sSubPr>
                          <m:e>
                            <m:r>
                              <a:rPr lang="en-IN" sz="3200" i="1">
                                <a:solidFill>
                                  <a:srgbClr val="FFFFFF"/>
                                </a:solidFill>
                                <a:latin typeface="Cambria Math"/>
                              </a:rPr>
                              <m:t>𝐶𝐹</m:t>
                            </m:r>
                          </m:e>
                          <m:sub>
                            <m:r>
                              <a:rPr lang="en-IN" sz="3200" b="0" i="1" smtClean="0">
                                <a:solidFill>
                                  <a:srgbClr val="FFFFFF"/>
                                </a:solidFill>
                                <a:latin typeface="Cambria Math"/>
                              </a:rPr>
                              <m:t>1</m:t>
                            </m:r>
                          </m:sub>
                        </m:sSub>
                      </m:num>
                      <m:den>
                        <m:sSup>
                          <m:sSupPr>
                            <m:ctrlPr>
                              <a:rPr lang="en-IN" sz="3200" i="1">
                                <a:solidFill>
                                  <a:srgbClr val="FFFFFF"/>
                                </a:solidFill>
                                <a:latin typeface="Cambria Math"/>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1</m:t>
                            </m:r>
                          </m:sup>
                        </m:sSup>
                      </m:den>
                    </m:f>
                  </m:oMath>
                </a14:m>
                <a:r>
                  <a:rPr lang="en-US" sz="3200" dirty="0" smtClean="0">
                    <a:solidFill>
                      <a:srgbClr val="FFFFFF"/>
                    </a:solidFill>
                    <a:latin typeface="Open Sans"/>
                  </a:rPr>
                  <a:t> + … + </a:t>
                </a:r>
                <a14:m>
                  <m:oMath xmlns:m="http://schemas.openxmlformats.org/officeDocument/2006/math">
                    <m:f>
                      <m:fPr>
                        <m:ctrlPr>
                          <a:rPr lang="en-IN" sz="3200" i="1">
                            <a:solidFill>
                              <a:srgbClr val="FFFFFF"/>
                            </a:solidFill>
                            <a:latin typeface="Cambria Math"/>
                          </a:rPr>
                        </m:ctrlPr>
                      </m:fPr>
                      <m:num>
                        <m:sSub>
                          <m:sSubPr>
                            <m:ctrlPr>
                              <a:rPr lang="en-IN" sz="3200" i="1">
                                <a:solidFill>
                                  <a:srgbClr val="FFFFFF"/>
                                </a:solidFill>
                                <a:latin typeface="Cambria Math"/>
                              </a:rPr>
                            </m:ctrlPr>
                          </m:sSubPr>
                          <m:e>
                            <m:r>
                              <a:rPr lang="en-IN" sz="3200" i="1">
                                <a:solidFill>
                                  <a:srgbClr val="FFFFFF"/>
                                </a:solidFill>
                                <a:latin typeface="Cambria Math"/>
                              </a:rPr>
                              <m:t>𝐶𝐹</m:t>
                            </m:r>
                          </m:e>
                          <m:sub>
                            <m:r>
                              <a:rPr lang="en-IN" sz="3200" b="0" i="1" smtClean="0">
                                <a:solidFill>
                                  <a:srgbClr val="FFFFFF"/>
                                </a:solidFill>
                                <a:latin typeface="Cambria Math"/>
                              </a:rPr>
                              <m:t>𝑛</m:t>
                            </m:r>
                          </m:sub>
                        </m:sSub>
                      </m:num>
                      <m:den>
                        <m:sSup>
                          <m:sSupPr>
                            <m:ctrlPr>
                              <a:rPr lang="en-IN" sz="3200" i="1">
                                <a:solidFill>
                                  <a:srgbClr val="FFFFFF"/>
                                </a:solidFill>
                                <a:latin typeface="Cambria Math"/>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𝑛</m:t>
                            </m:r>
                          </m:sup>
                        </m:sSup>
                      </m:den>
                    </m:f>
                  </m:oMath>
                </a14:m>
                <a:r>
                  <a:rPr lang="en-US" sz="2800" dirty="0" smtClean="0">
                    <a:solidFill>
                      <a:srgbClr val="FFFFFF"/>
                    </a:solidFill>
                    <a:latin typeface="Open Sans"/>
                  </a:rPr>
                  <a:t> </a:t>
                </a:r>
                <a:endParaRPr lang="en-US" sz="2800" dirty="0">
                  <a:solidFill>
                    <a:srgbClr val="FFFFFF"/>
                  </a:solidFill>
                  <a:latin typeface="Open Sans"/>
                </a:endParaRPr>
              </a:p>
            </p:txBody>
          </p:sp>
        </mc:Choice>
        <mc:Fallback>
          <p:sp>
            <p:nvSpPr>
              <p:cNvPr id="55" name="TextBox 9"/>
              <p:cNvSpPr txBox="1">
                <a:spLocks noRot="1" noChangeAspect="1" noMove="1" noResize="1" noEditPoints="1" noAdjustHandles="1" noChangeArrowheads="1" noChangeShapeType="1" noTextEdit="1"/>
              </p:cNvSpPr>
              <p:nvPr/>
            </p:nvSpPr>
            <p:spPr>
              <a:xfrm>
                <a:off x="5257800" y="1181100"/>
                <a:ext cx="16687800" cy="1148520"/>
              </a:xfrm>
              <a:prstGeom prst="rect">
                <a:avLst/>
              </a:prstGeom>
              <a:blipFill rotWithShape="1">
                <a:blip r:embed="rId2"/>
                <a:stretch>
                  <a:fillRect/>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Net Present Value (NPV)</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2487454"/>
            <a:ext cx="7239000" cy="6463308"/>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For a project to be viable, the net present value of the project has to be positive. A negative net present value indicates that the project is not viable. When choosing among mutually exclusive projects, the project with the largest (positive) NPV should be selected. The NPV calculated as the present value of the project's cash inflows minus the present value of the project's </a:t>
            </a:r>
            <a:r>
              <a:rPr lang="en-US" sz="2800" dirty="0" smtClean="0">
                <a:solidFill>
                  <a:srgbClr val="FFFFFF"/>
                </a:solidFill>
                <a:latin typeface="Open Sans"/>
              </a:rPr>
              <a:t>cash </a:t>
            </a:r>
            <a:r>
              <a:rPr lang="en-US" sz="2800" dirty="0">
                <a:solidFill>
                  <a:srgbClr val="FFFFFF"/>
                </a:solidFill>
                <a:latin typeface="Open Sans"/>
              </a:rPr>
              <a:t>outflows</a:t>
            </a:r>
            <a:r>
              <a:rPr lang="en-US" sz="2800" dirty="0" smtClean="0">
                <a:solidFill>
                  <a:srgbClr val="FFFFFF"/>
                </a:solidFill>
                <a:latin typeface="Open Sans"/>
              </a:rPr>
              <a:t>.</a:t>
            </a:r>
            <a:endParaRPr lang="en-US" sz="2800" dirty="0">
              <a:solidFill>
                <a:srgbClr val="FFFFFF"/>
              </a:solidFill>
              <a:latin typeface="Open Sans"/>
            </a:endParaRPr>
          </a:p>
        </p:txBody>
      </p:sp>
      <p:pic>
        <p:nvPicPr>
          <p:cNvPr id="10242" name="Picture 2" descr="C:\Users\INDIA\Downloads\WhatsApp Image 2022-11-01 at 02.09.3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647" t="2151" b="4491"/>
          <a:stretch/>
        </p:blipFill>
        <p:spPr bwMode="auto">
          <a:xfrm>
            <a:off x="7772400" y="2476500"/>
            <a:ext cx="10617200" cy="77897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28600" y="239195"/>
            <a:ext cx="317973" cy="260160"/>
          </a:xfrm>
          <a:prstGeom prst="rect">
            <a:avLst/>
          </a:prstGeom>
        </p:spPr>
      </p:pic>
      <p:sp>
        <p:nvSpPr>
          <p:cNvPr id="10" name="TextBox 6"/>
          <p:cNvSpPr txBox="1"/>
          <p:nvPr/>
        </p:nvSpPr>
        <p:spPr>
          <a:xfrm>
            <a:off x="721466" y="210620"/>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8572227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 name="TextBox 9"/>
              <p:cNvSpPr txBox="1"/>
              <p:nvPr/>
            </p:nvSpPr>
            <p:spPr>
              <a:xfrm>
                <a:off x="-914400" y="5600700"/>
                <a:ext cx="7924800" cy="1148520"/>
              </a:xfrm>
              <a:prstGeom prst="rect">
                <a:avLst/>
              </a:prstGeom>
            </p:spPr>
            <p:txBody>
              <a:bodyPr wrap="square" lIns="0" tIns="0" rIns="0" bIns="0" rtlCol="0" anchor="t">
                <a:spAutoFit/>
              </a:bodyPr>
              <a:lstStyle/>
              <a:p>
                <a:pPr algn="ctr">
                  <a:lnSpc>
                    <a:spcPct val="150000"/>
                  </a:lnSpc>
                  <a:spcBef>
                    <a:spcPct val="0"/>
                  </a:spcBef>
                </a:pPr>
                <a14:m>
                  <m:oMath xmlns:m="http://schemas.openxmlformats.org/officeDocument/2006/math">
                    <m:r>
                      <a:rPr lang="en-IN" sz="3200" b="0" i="1" smtClean="0">
                        <a:solidFill>
                          <a:srgbClr val="FFFFFF"/>
                        </a:solidFill>
                        <a:latin typeface="Cambria Math"/>
                      </a:rPr>
                      <m:t>𝐼𝑛𝑣𝑒𝑠𝑡𝑚𝑒𝑛𝑡</m:t>
                    </m:r>
                    <m:r>
                      <a:rPr lang="en-IN" sz="3200" b="0" i="1" smtClean="0">
                        <a:solidFill>
                          <a:srgbClr val="FFFFFF"/>
                        </a:solidFill>
                        <a:latin typeface="Cambria Math"/>
                      </a:rPr>
                      <m:t>=</m:t>
                    </m:r>
                    <m:nary>
                      <m:naryPr>
                        <m:chr m:val="∑"/>
                        <m:ctrlPr>
                          <a:rPr lang="en-IN" sz="3200" b="0" i="1" smtClean="0">
                            <a:solidFill>
                              <a:srgbClr val="FFFFFF"/>
                            </a:solidFill>
                            <a:latin typeface="Cambria Math"/>
                          </a:rPr>
                        </m:ctrlPr>
                      </m:naryPr>
                      <m:sub>
                        <m:r>
                          <m:rPr>
                            <m:brk m:alnAt="23"/>
                          </m:rPr>
                          <a:rPr lang="en-IN" sz="3200" b="0" i="1" smtClean="0">
                            <a:solidFill>
                              <a:srgbClr val="FFFFFF"/>
                            </a:solidFill>
                            <a:latin typeface="Cambria Math"/>
                          </a:rPr>
                          <m:t>𝑡</m:t>
                        </m:r>
                        <m:r>
                          <a:rPr lang="en-IN" sz="3200" b="0" i="1" smtClean="0">
                            <a:solidFill>
                              <a:srgbClr val="FFFFFF"/>
                            </a:solidFill>
                            <a:latin typeface="Cambria Math"/>
                          </a:rPr>
                          <m:t>=1</m:t>
                        </m:r>
                      </m:sub>
                      <m:sup>
                        <m:r>
                          <a:rPr lang="en-IN" sz="3200" b="0" i="1" smtClean="0">
                            <a:solidFill>
                              <a:srgbClr val="FFFFFF"/>
                            </a:solidFill>
                            <a:latin typeface="Cambria Math"/>
                          </a:rPr>
                          <m:t>𝑛</m:t>
                        </m:r>
                      </m:sup>
                      <m:e>
                        <m:r>
                          <a:rPr lang="en-IN" sz="3200" b="0" i="1" smtClean="0">
                            <a:solidFill>
                              <a:srgbClr val="FFFFFF"/>
                            </a:solidFill>
                            <a:latin typeface="Cambria Math"/>
                          </a:rPr>
                          <m:t>.</m:t>
                        </m:r>
                      </m:e>
                    </m:nary>
                    <m:r>
                      <a:rPr lang="en-IN" sz="3200" b="0" i="1" smtClean="0">
                        <a:solidFill>
                          <a:srgbClr val="FFFFFF"/>
                        </a:solidFill>
                        <a:latin typeface="Cambria Math"/>
                      </a:rPr>
                      <m:t> </m:t>
                    </m:r>
                    <m:f>
                      <m:fPr>
                        <m:ctrlPr>
                          <a:rPr lang="en-IN" sz="3200" b="0" i="1" smtClean="0">
                            <a:solidFill>
                              <a:srgbClr val="FFFFFF"/>
                            </a:solidFill>
                            <a:latin typeface="Cambria Math"/>
                          </a:rPr>
                        </m:ctrlPr>
                      </m:fPr>
                      <m:num>
                        <m:sSub>
                          <m:sSubPr>
                            <m:ctrlPr>
                              <a:rPr lang="en-IN" sz="3200" b="0" i="1" smtClean="0">
                                <a:solidFill>
                                  <a:srgbClr val="FFFFFF"/>
                                </a:solidFill>
                                <a:latin typeface="Cambria Math"/>
                              </a:rPr>
                            </m:ctrlPr>
                          </m:sSubPr>
                          <m:e>
                            <m:r>
                              <a:rPr lang="en-IN" sz="3200" b="0" i="1" smtClean="0">
                                <a:solidFill>
                                  <a:srgbClr val="FFFFFF"/>
                                </a:solidFill>
                                <a:latin typeface="Cambria Math"/>
                              </a:rPr>
                              <m:t>𝐶</m:t>
                            </m:r>
                          </m:e>
                          <m:sub>
                            <m:r>
                              <a:rPr lang="en-IN" sz="3200" b="0" i="1" smtClean="0">
                                <a:solidFill>
                                  <a:srgbClr val="FFFFFF"/>
                                </a:solidFill>
                                <a:latin typeface="Cambria Math"/>
                              </a:rPr>
                              <m:t>𝑡</m:t>
                            </m:r>
                          </m:sub>
                        </m:sSub>
                      </m:num>
                      <m:den>
                        <m:sSup>
                          <m:sSupPr>
                            <m:ctrlPr>
                              <a:rPr lang="en-IN" sz="3200" b="0" i="1" smtClean="0">
                                <a:solidFill>
                                  <a:srgbClr val="FFFFFF"/>
                                </a:solidFill>
                                <a:latin typeface="Cambria Math"/>
                              </a:rPr>
                            </m:ctrlPr>
                          </m:sSupPr>
                          <m:e>
                            <m:r>
                              <a:rPr lang="en-IN" sz="3200" b="0" i="1" smtClean="0">
                                <a:solidFill>
                                  <a:srgbClr val="FFFFFF"/>
                                </a:solidFill>
                                <a:latin typeface="Cambria Math"/>
                              </a:rPr>
                              <m:t>(1+</m:t>
                            </m:r>
                            <m:r>
                              <a:rPr lang="en-IN" sz="3200" b="0" i="1" smtClean="0">
                                <a:solidFill>
                                  <a:srgbClr val="FFFFFF"/>
                                </a:solidFill>
                                <a:latin typeface="Cambria Math"/>
                              </a:rPr>
                              <m:t>𝑟</m:t>
                            </m:r>
                            <m:r>
                              <a:rPr lang="en-IN" sz="3200" b="0" i="1" smtClean="0">
                                <a:solidFill>
                                  <a:srgbClr val="FFFFFF"/>
                                </a:solidFill>
                                <a:latin typeface="Cambria Math"/>
                              </a:rPr>
                              <m:t>)</m:t>
                            </m:r>
                          </m:e>
                          <m:sup>
                            <m:r>
                              <a:rPr lang="en-IN" sz="3200" b="0" i="1" smtClean="0">
                                <a:solidFill>
                                  <a:srgbClr val="FFFFFF"/>
                                </a:solidFill>
                                <a:latin typeface="Cambria Math"/>
                              </a:rPr>
                              <m:t>𝑡</m:t>
                            </m:r>
                          </m:sup>
                        </m:sSup>
                      </m:den>
                    </m:f>
                  </m:oMath>
                </a14:m>
                <a:r>
                  <a:rPr lang="en-US" sz="3200" dirty="0" smtClean="0">
                    <a:solidFill>
                      <a:srgbClr val="FFFFFF"/>
                    </a:solidFill>
                    <a:latin typeface="Open Sans"/>
                  </a:rPr>
                  <a:t> </a:t>
                </a:r>
                <a:endParaRPr lang="en-US" sz="2800" dirty="0">
                  <a:solidFill>
                    <a:srgbClr val="FFFFFF"/>
                  </a:solidFill>
                  <a:latin typeface="Open Sans"/>
                </a:endParaRPr>
              </a:p>
            </p:txBody>
          </p:sp>
        </mc:Choice>
        <mc:Fallback>
          <p:sp>
            <p:nvSpPr>
              <p:cNvPr id="55" name="TextBox 9"/>
              <p:cNvSpPr txBox="1">
                <a:spLocks noRot="1" noChangeAspect="1" noMove="1" noResize="1" noEditPoints="1" noAdjustHandles="1" noChangeArrowheads="1" noChangeShapeType="1" noTextEdit="1"/>
              </p:cNvSpPr>
              <p:nvPr/>
            </p:nvSpPr>
            <p:spPr>
              <a:xfrm>
                <a:off x="-914400" y="5600700"/>
                <a:ext cx="7924800" cy="1148520"/>
              </a:xfrm>
              <a:prstGeom prst="rect">
                <a:avLst/>
              </a:prstGeom>
              <a:blipFill rotWithShape="1">
                <a:blip r:embed="rId2"/>
                <a:stretch>
                  <a:fillRect/>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Internal Rate of Return (IRR)</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1562100"/>
            <a:ext cx="17907000" cy="1938992"/>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IRR is sometimes referred to as the "economic rate of return." IRR is the rate of return on an </a:t>
            </a:r>
            <a:r>
              <a:rPr lang="en-US" sz="2800" dirty="0" smtClean="0">
                <a:solidFill>
                  <a:srgbClr val="FFFFFF"/>
                </a:solidFill>
                <a:latin typeface="Open Sans"/>
              </a:rPr>
              <a:t>investment</a:t>
            </a:r>
            <a:r>
              <a:rPr lang="en-US" sz="2800" dirty="0">
                <a:solidFill>
                  <a:srgbClr val="FFFFFF"/>
                </a:solidFill>
                <a:latin typeface="Open Sans"/>
              </a:rPr>
              <a:t>. the rate of return at which the net present value of </a:t>
            </a:r>
            <a:r>
              <a:rPr lang="en-US" sz="2800" dirty="0" smtClean="0">
                <a:solidFill>
                  <a:srgbClr val="FFFFFF"/>
                </a:solidFill>
                <a:latin typeface="Open Sans"/>
              </a:rPr>
              <a:t>a stream </a:t>
            </a:r>
            <a:r>
              <a:rPr lang="en-US" sz="2800" dirty="0">
                <a:solidFill>
                  <a:srgbClr val="FFFFFF"/>
                </a:solidFill>
                <a:latin typeface="Open Sans"/>
              </a:rPr>
              <a:t>of payments/incomes is equal to zero. It is the discount rate which equates the present </a:t>
            </a:r>
            <a:r>
              <a:rPr lang="en-US" sz="2800" dirty="0" smtClean="0">
                <a:solidFill>
                  <a:srgbClr val="FFFFFF"/>
                </a:solidFill>
                <a:latin typeface="Open Sans"/>
              </a:rPr>
              <a:t>value of </a:t>
            </a:r>
            <a:r>
              <a:rPr lang="en-US" sz="2800" dirty="0">
                <a:solidFill>
                  <a:srgbClr val="FFFFFF"/>
                </a:solidFill>
                <a:latin typeface="Open Sans"/>
              </a:rPr>
              <a:t>future cash flows with the initial investment. </a:t>
            </a:r>
            <a:endParaRPr lang="en-US" sz="2800" dirty="0">
              <a:solidFill>
                <a:srgbClr val="FFFFFF"/>
              </a:solidFill>
              <a:latin typeface="Open Sans"/>
            </a:endParaRPr>
          </a:p>
        </p:txBody>
      </p:sp>
      <p:pic>
        <p:nvPicPr>
          <p:cNvPr id="11266" name="Picture 2" descr="C:\Users\INDIA\Downloads\WhatsApp Image 2022-11-01 at 02.26.5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000" r="2500"/>
          <a:stretch/>
        </p:blipFill>
        <p:spPr bwMode="auto">
          <a:xfrm>
            <a:off x="6522720" y="4067175"/>
            <a:ext cx="11765280" cy="5800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59080" y="297826"/>
            <a:ext cx="317973" cy="260160"/>
          </a:xfrm>
          <a:prstGeom prst="rect">
            <a:avLst/>
          </a:prstGeom>
        </p:spPr>
      </p:pic>
      <p:sp>
        <p:nvSpPr>
          <p:cNvPr id="10" name="TextBox 6"/>
          <p:cNvSpPr txBox="1"/>
          <p:nvPr/>
        </p:nvSpPr>
        <p:spPr>
          <a:xfrm>
            <a:off x="751946" y="26925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28758207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 name="TextBox 9"/>
              <p:cNvSpPr txBox="1"/>
              <p:nvPr/>
            </p:nvSpPr>
            <p:spPr>
              <a:xfrm>
                <a:off x="-228600" y="4381500"/>
                <a:ext cx="8305800" cy="4148187"/>
              </a:xfrm>
              <a:prstGeom prst="rect">
                <a:avLst/>
              </a:prstGeom>
            </p:spPr>
            <p:txBody>
              <a:bodyPr wrap="square" lIns="0" tIns="0" rIns="0" bIns="0" rtlCol="0" anchor="t">
                <a:spAutoFit/>
              </a:bodyPr>
              <a:lstStyle/>
              <a:p>
                <a:pPr algn="ctr">
                  <a:lnSpc>
                    <a:spcPct val="150000"/>
                  </a:lnSpc>
                  <a:spcBef>
                    <a:spcPct val="0"/>
                  </a:spcBef>
                </a:pPr>
                <a14:m>
                  <m:oMathPara xmlns:m="http://schemas.openxmlformats.org/officeDocument/2006/math">
                    <m:oMathParaPr>
                      <m:jc m:val="center"/>
                    </m:oMathParaPr>
                    <m:oMath xmlns:m="http://schemas.openxmlformats.org/officeDocument/2006/math">
                      <m:r>
                        <a:rPr lang="en-US" sz="3200" i="1" smtClean="0">
                          <a:solidFill>
                            <a:srgbClr val="FFFFFF"/>
                          </a:solidFill>
                          <a:latin typeface="Cambria Math"/>
                        </a:rPr>
                        <m:t>𝐵𝐶𝑅</m:t>
                      </m:r>
                      <m:r>
                        <a:rPr lang="en-IN" sz="3200" b="0" i="1" smtClean="0">
                          <a:solidFill>
                            <a:srgbClr val="FFFFFF"/>
                          </a:solidFill>
                          <a:latin typeface="Cambria Math"/>
                        </a:rPr>
                        <m:t>=</m:t>
                      </m:r>
                      <m:r>
                        <a:rPr lang="en-US" sz="3200" i="1">
                          <a:solidFill>
                            <a:srgbClr val="FFFFFF"/>
                          </a:solidFill>
                          <a:latin typeface="Cambria Math"/>
                        </a:rPr>
                        <m:t>𝐵𝐶𝑅</m:t>
                      </m:r>
                      <m:r>
                        <a:rPr lang="en-IN" sz="3200" b="0" i="1" smtClean="0">
                          <a:solidFill>
                            <a:srgbClr val="FFFFFF"/>
                          </a:solidFill>
                          <a:latin typeface="Cambria Math"/>
                        </a:rPr>
                        <m:t>=</m:t>
                      </m:r>
                      <m:f>
                        <m:fPr>
                          <m:ctrlPr>
                            <a:rPr lang="en-IN" sz="3200" b="0" i="1" smtClean="0">
                              <a:solidFill>
                                <a:srgbClr val="FFFFFF"/>
                              </a:solidFill>
                              <a:latin typeface="Cambria Math"/>
                            </a:rPr>
                          </m:ctrlPr>
                        </m:fPr>
                        <m:num>
                          <m:r>
                            <a:rPr lang="en-US" sz="3200" i="1">
                              <a:solidFill>
                                <a:srgbClr val="FFFFFF"/>
                              </a:solidFill>
                              <a:latin typeface="Cambria Math"/>
                            </a:rPr>
                            <m:t>𝑃𝑉𝐵</m:t>
                          </m:r>
                        </m:num>
                        <m:den>
                          <m:r>
                            <a:rPr lang="en-IN" sz="3200" b="0" i="1" smtClean="0">
                              <a:solidFill>
                                <a:srgbClr val="FFFFFF"/>
                              </a:solidFill>
                              <a:latin typeface="Cambria Math"/>
                            </a:rPr>
                            <m:t>𝐼</m:t>
                          </m:r>
                        </m:den>
                      </m:f>
                    </m:oMath>
                  </m:oMathPara>
                </a14:m>
                <a:endParaRPr lang="en-IN" sz="3200" i="1" dirty="0" smtClean="0">
                  <a:solidFill>
                    <a:srgbClr val="FFFFFF"/>
                  </a:solidFill>
                  <a:latin typeface="Cambria Math"/>
                </a:endParaRPr>
              </a:p>
              <a:p>
                <a:pPr algn="ctr">
                  <a:lnSpc>
                    <a:spcPct val="150000"/>
                  </a:lnSpc>
                  <a:spcBef>
                    <a:spcPct val="0"/>
                  </a:spcBef>
                </a:pPr>
                <a14:m>
                  <m:oMathPara xmlns:m="http://schemas.openxmlformats.org/officeDocument/2006/math">
                    <m:oMathParaPr>
                      <m:jc m:val="center"/>
                    </m:oMathParaPr>
                    <m:oMath xmlns:m="http://schemas.openxmlformats.org/officeDocument/2006/math">
                      <m:r>
                        <a:rPr lang="en-US" sz="3200" i="1">
                          <a:solidFill>
                            <a:srgbClr val="FFFFFF"/>
                          </a:solidFill>
                          <a:latin typeface="Cambria Math"/>
                        </a:rPr>
                        <m:t>𝑁𝑒𝑡</m:t>
                      </m:r>
                      <m:r>
                        <a:rPr lang="en-US" sz="3200" i="1">
                          <a:solidFill>
                            <a:srgbClr val="FFFFFF"/>
                          </a:solidFill>
                          <a:latin typeface="Cambria Math"/>
                        </a:rPr>
                        <m:t> </m:t>
                      </m:r>
                      <m:r>
                        <a:rPr lang="en-US" sz="3200" i="1">
                          <a:solidFill>
                            <a:srgbClr val="FFFFFF"/>
                          </a:solidFill>
                          <a:latin typeface="Cambria Math"/>
                        </a:rPr>
                        <m:t>𝐵𝑒𝑛𝑒𝑓𝑖𝑡</m:t>
                      </m:r>
                      <m:r>
                        <a:rPr lang="en-IN" sz="3200" b="0" i="1" smtClean="0">
                          <a:solidFill>
                            <a:srgbClr val="FFFFFF"/>
                          </a:solidFill>
                          <a:latin typeface="Cambria Math"/>
                        </a:rPr>
                        <m:t> </m:t>
                      </m:r>
                      <m:r>
                        <a:rPr lang="en-US" sz="3200" i="1">
                          <a:solidFill>
                            <a:srgbClr val="FFFFFF"/>
                          </a:solidFill>
                          <a:latin typeface="Cambria Math"/>
                        </a:rPr>
                        <m:t>-</m:t>
                      </m:r>
                      <m:r>
                        <a:rPr lang="en-IN" sz="3200" b="0" i="1" smtClean="0">
                          <a:solidFill>
                            <a:srgbClr val="FFFFFF"/>
                          </a:solidFill>
                          <a:latin typeface="Cambria Math"/>
                        </a:rPr>
                        <m:t> </m:t>
                      </m:r>
                      <m:r>
                        <a:rPr lang="en-US" sz="3200" i="1">
                          <a:solidFill>
                            <a:srgbClr val="FFFFFF"/>
                          </a:solidFill>
                          <a:latin typeface="Cambria Math"/>
                        </a:rPr>
                        <m:t>𝐶𝑜𝑠𝑡</m:t>
                      </m:r>
                      <m:r>
                        <a:rPr lang="en-US" sz="3200" i="1">
                          <a:solidFill>
                            <a:srgbClr val="FFFFFF"/>
                          </a:solidFill>
                          <a:latin typeface="Cambria Math"/>
                        </a:rPr>
                        <m:t> </m:t>
                      </m:r>
                      <m:r>
                        <a:rPr lang="en-US" sz="3200" i="1">
                          <a:solidFill>
                            <a:srgbClr val="FFFFFF"/>
                          </a:solidFill>
                          <a:latin typeface="Cambria Math"/>
                        </a:rPr>
                        <m:t>𝑅𝑎𝑡𝑖𝑜</m:t>
                      </m:r>
                      <m:r>
                        <a:rPr lang="en-US" sz="3200" i="1">
                          <a:solidFill>
                            <a:srgbClr val="FFFFFF"/>
                          </a:solidFill>
                          <a:latin typeface="Cambria Math"/>
                        </a:rPr>
                        <m:t> </m:t>
                      </m:r>
                      <m:d>
                        <m:dPr>
                          <m:ctrlPr>
                            <a:rPr lang="en-US" sz="3200" i="1">
                              <a:solidFill>
                                <a:srgbClr val="FFFFFF"/>
                              </a:solidFill>
                              <a:latin typeface="Cambria Math"/>
                            </a:rPr>
                          </m:ctrlPr>
                        </m:dPr>
                        <m:e>
                          <m:r>
                            <a:rPr lang="en-US" sz="3200" i="1">
                              <a:solidFill>
                                <a:srgbClr val="FFFFFF"/>
                              </a:solidFill>
                              <a:latin typeface="Cambria Math"/>
                            </a:rPr>
                            <m:t>𝑁𝐵𝐶𝑅</m:t>
                          </m:r>
                        </m:e>
                      </m:d>
                      <m:r>
                        <a:rPr lang="en-IN" sz="3200" b="0" i="1" smtClean="0">
                          <a:solidFill>
                            <a:srgbClr val="FFFFFF"/>
                          </a:solidFill>
                          <a:latin typeface="Cambria Math"/>
                        </a:rPr>
                        <m:t>=</m:t>
                      </m:r>
                      <m:r>
                        <a:rPr lang="en-US" sz="3200" i="1">
                          <a:solidFill>
                            <a:srgbClr val="FFFFFF"/>
                          </a:solidFill>
                          <a:latin typeface="Cambria Math"/>
                        </a:rPr>
                        <m:t>𝐵𝐶𝑅</m:t>
                      </m:r>
                      <m:r>
                        <a:rPr lang="en-US" sz="3200" i="1">
                          <a:solidFill>
                            <a:srgbClr val="FFFFFF"/>
                          </a:solidFill>
                          <a:latin typeface="Cambria Math"/>
                        </a:rPr>
                        <m:t>-1</m:t>
                      </m:r>
                    </m:oMath>
                  </m:oMathPara>
                </a14:m>
                <a:endParaRPr lang="en-IN" sz="3200" dirty="0" smtClean="0">
                  <a:solidFill>
                    <a:srgbClr val="FFFFFF"/>
                  </a:solidFill>
                  <a:latin typeface="Open Sans"/>
                </a:endParaRPr>
              </a:p>
              <a:p>
                <a:pPr algn="ctr">
                  <a:lnSpc>
                    <a:spcPct val="150000"/>
                  </a:lnSpc>
                  <a:spcBef>
                    <a:spcPct val="0"/>
                  </a:spcBef>
                </a:pPr>
                <a:endParaRPr lang="en-IN" sz="3200" dirty="0" smtClean="0">
                  <a:solidFill>
                    <a:srgbClr val="FFFFFF"/>
                  </a:solidFill>
                  <a:latin typeface="Open Sans"/>
                </a:endParaRPr>
              </a:p>
              <a:p>
                <a:pPr algn="ctr">
                  <a:lnSpc>
                    <a:spcPct val="150000"/>
                  </a:lnSpc>
                  <a:spcBef>
                    <a:spcPct val="0"/>
                  </a:spcBef>
                </a:pPr>
                <a:r>
                  <a:rPr lang="en-US" sz="2800" dirty="0">
                    <a:solidFill>
                      <a:srgbClr val="FFFFFF"/>
                    </a:solidFill>
                    <a:latin typeface="Open Sans"/>
                  </a:rPr>
                  <a:t>Profitability </a:t>
                </a:r>
                <a:r>
                  <a:rPr lang="en-US" sz="2800" dirty="0" smtClean="0">
                    <a:solidFill>
                      <a:srgbClr val="FFFFFF"/>
                    </a:solidFill>
                    <a:latin typeface="Open Sans"/>
                  </a:rPr>
                  <a:t>index = 1</a:t>
                </a:r>
                <a:r>
                  <a:rPr lang="en-US" sz="2800" dirty="0">
                    <a:solidFill>
                      <a:srgbClr val="FFFFFF"/>
                    </a:solidFill>
                    <a:latin typeface="Open Sans"/>
                  </a:rPr>
                  <a:t>+(NPV/Initial investment required)</a:t>
                </a:r>
                <a:endParaRPr lang="en-US" sz="2800" dirty="0">
                  <a:solidFill>
                    <a:srgbClr val="FFFFFF"/>
                  </a:solidFill>
                  <a:latin typeface="Open Sans"/>
                </a:endParaRPr>
              </a:p>
            </p:txBody>
          </p:sp>
        </mc:Choice>
        <mc:Fallback>
          <p:sp>
            <p:nvSpPr>
              <p:cNvPr id="55" name="TextBox 9"/>
              <p:cNvSpPr txBox="1">
                <a:spLocks noRot="1" noChangeAspect="1" noMove="1" noResize="1" noEditPoints="1" noAdjustHandles="1" noChangeArrowheads="1" noChangeShapeType="1" noTextEdit="1"/>
              </p:cNvSpPr>
              <p:nvPr/>
            </p:nvSpPr>
            <p:spPr>
              <a:xfrm>
                <a:off x="-228600" y="4381500"/>
                <a:ext cx="8305800" cy="4148187"/>
              </a:xfrm>
              <a:prstGeom prst="rect">
                <a:avLst/>
              </a:prstGeom>
              <a:blipFill rotWithShape="1">
                <a:blip r:embed="rId2"/>
                <a:stretch>
                  <a:fillRect b="-2647"/>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Benefit-Cost Ratio (BCR)</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1562100"/>
            <a:ext cx="17907000" cy="2516458"/>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The BCR is also referred to as the "profitability index. "It is an investment appraisal technique. </a:t>
            </a:r>
            <a:r>
              <a:rPr lang="en-US" sz="2800" dirty="0" smtClean="0">
                <a:solidFill>
                  <a:srgbClr val="FFFFFF"/>
                </a:solidFill>
                <a:latin typeface="Open Sans"/>
              </a:rPr>
              <a:t>Profitability </a:t>
            </a:r>
            <a:r>
              <a:rPr lang="en-US" sz="2800" dirty="0">
                <a:solidFill>
                  <a:srgbClr val="FFFFFF"/>
                </a:solidFill>
                <a:latin typeface="Open Sans"/>
              </a:rPr>
              <a:t>index is actually a modification of the net present value method. While NPV is an absolute measure as it gives the total value in Indian rupees for a project, the profitability index is a relative measure as it gives the value in the form of a ratio.</a:t>
            </a:r>
            <a:endParaRPr lang="en-US" sz="2800" dirty="0">
              <a:solidFill>
                <a:srgbClr val="FFFFFF"/>
              </a:solidFill>
              <a:latin typeface="Open Sans"/>
            </a:endParaRPr>
          </a:p>
        </p:txBody>
      </p:sp>
      <p:pic>
        <p:nvPicPr>
          <p:cNvPr id="12290" name="Picture 2" descr="C:\Users\INDIA\Downloads\WhatsApp Image 2022-11-01 at 02.26.51 (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869" r="3131" b="8348"/>
          <a:stretch/>
        </p:blipFill>
        <p:spPr bwMode="auto">
          <a:xfrm>
            <a:off x="6705600" y="3695700"/>
            <a:ext cx="11582400" cy="207772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INDIA\Downloads\WhatsApp Image 2022-11-01 at 02.26.52.jpeg"/>
          <p:cNvPicPr>
            <a:picLocks noChangeAspect="1" noChangeArrowheads="1"/>
          </p:cNvPicPr>
          <p:nvPr/>
        </p:nvPicPr>
        <p:blipFill rotWithShape="1">
          <a:blip r:embed="rId4">
            <a:extLst>
              <a:ext uri="{28A0092B-C50C-407E-A947-70E740481C1C}">
                <a14:useLocalDpi xmlns:a14="http://schemas.microsoft.com/office/drawing/2010/main" val="0"/>
              </a:ext>
            </a:extLst>
          </a:blip>
          <a:srcRect l="3125" r="16125"/>
          <a:stretch/>
        </p:blipFill>
        <p:spPr bwMode="auto">
          <a:xfrm>
            <a:off x="8442960" y="5773420"/>
            <a:ext cx="9845040" cy="40290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28600" y="303117"/>
            <a:ext cx="317973" cy="260160"/>
          </a:xfrm>
          <a:prstGeom prst="rect">
            <a:avLst/>
          </a:prstGeom>
        </p:spPr>
      </p:pic>
      <p:sp>
        <p:nvSpPr>
          <p:cNvPr id="11" name="TextBox 6"/>
          <p:cNvSpPr txBox="1"/>
          <p:nvPr/>
        </p:nvSpPr>
        <p:spPr>
          <a:xfrm>
            <a:off x="721466" y="274542"/>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7976666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9" name="TextBox 9"/>
          <p:cNvSpPr txBox="1"/>
          <p:nvPr/>
        </p:nvSpPr>
        <p:spPr>
          <a:xfrm>
            <a:off x="1554480" y="6667500"/>
            <a:ext cx="4160520" cy="3231654"/>
          </a:xfrm>
          <a:prstGeom prst="rect">
            <a:avLst/>
          </a:prstGeom>
        </p:spPr>
        <p:txBody>
          <a:bodyPr wrap="square" lIns="0" tIns="0" rIns="0" bIns="0" rtlCol="0" anchor="t">
            <a:spAutoFit/>
          </a:bodyPr>
          <a:lstStyle/>
          <a:p>
            <a:pPr marL="457200" indent="-457200" algn="just">
              <a:lnSpc>
                <a:spcPct val="150000"/>
              </a:lnSpc>
              <a:spcBef>
                <a:spcPct val="0"/>
              </a:spcBef>
              <a:buFontTx/>
              <a:buChar char="-"/>
            </a:pPr>
            <a:r>
              <a:rPr lang="en-US" sz="2800" dirty="0" smtClean="0">
                <a:solidFill>
                  <a:srgbClr val="FFFFFF"/>
                </a:solidFill>
                <a:latin typeface="Open Sans"/>
              </a:rPr>
              <a:t>Equity Capital</a:t>
            </a:r>
          </a:p>
          <a:p>
            <a:pPr marL="457200" indent="-457200" algn="just">
              <a:lnSpc>
                <a:spcPct val="150000"/>
              </a:lnSpc>
              <a:spcBef>
                <a:spcPct val="0"/>
              </a:spcBef>
              <a:buFontTx/>
              <a:buChar char="-"/>
            </a:pPr>
            <a:r>
              <a:rPr lang="en-US" sz="2800" dirty="0" smtClean="0">
                <a:solidFill>
                  <a:srgbClr val="FFFFFF"/>
                </a:solidFill>
                <a:latin typeface="Open Sans"/>
              </a:rPr>
              <a:t>Preference Capital</a:t>
            </a:r>
          </a:p>
          <a:p>
            <a:pPr marL="457200" indent="-457200" algn="just">
              <a:lnSpc>
                <a:spcPct val="150000"/>
              </a:lnSpc>
              <a:spcBef>
                <a:spcPct val="0"/>
              </a:spcBef>
              <a:buFontTx/>
              <a:buChar char="-"/>
            </a:pPr>
            <a:r>
              <a:rPr lang="en-US" sz="2800" dirty="0" smtClean="0">
                <a:solidFill>
                  <a:srgbClr val="FFFFFF"/>
                </a:solidFill>
                <a:latin typeface="Open Sans"/>
              </a:rPr>
              <a:t>Internal Accruals</a:t>
            </a:r>
          </a:p>
          <a:p>
            <a:pPr marL="457200" indent="-457200" algn="just">
              <a:lnSpc>
                <a:spcPct val="150000"/>
              </a:lnSpc>
              <a:spcBef>
                <a:spcPct val="0"/>
              </a:spcBef>
              <a:buFontTx/>
              <a:buChar char="-"/>
            </a:pPr>
            <a:r>
              <a:rPr lang="en-US" sz="2800" dirty="0" smtClean="0">
                <a:solidFill>
                  <a:srgbClr val="FFFFFF"/>
                </a:solidFill>
                <a:latin typeface="Open Sans"/>
              </a:rPr>
              <a:t>Venture Capital</a:t>
            </a:r>
          </a:p>
          <a:p>
            <a:pPr marL="457200" indent="-457200" algn="just">
              <a:lnSpc>
                <a:spcPct val="150000"/>
              </a:lnSpc>
              <a:spcBef>
                <a:spcPct val="0"/>
              </a:spcBef>
              <a:buFontTx/>
              <a:buChar char="-"/>
            </a:pPr>
            <a:r>
              <a:rPr lang="en-US" sz="2800" dirty="0" smtClean="0">
                <a:solidFill>
                  <a:srgbClr val="FFFFFF"/>
                </a:solidFill>
                <a:latin typeface="Open Sans"/>
              </a:rPr>
              <a:t>Angel Investing</a:t>
            </a:r>
            <a:endParaRPr lang="en-US" sz="2800" dirty="0">
              <a:solidFill>
                <a:srgbClr val="FFFFFF"/>
              </a:solidFill>
              <a:latin typeface="Open Sans"/>
            </a:endParaRPr>
          </a:p>
        </p:txBody>
      </p:sp>
      <p:pic>
        <p:nvPicPr>
          <p:cNvPr id="13314" name="Picture 2" descr="C:\Users\INDIA\Downloads\WhatsApp Image 2022-11-01 at 02.26.52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66700"/>
            <a:ext cx="12192000" cy="33623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p:cNvSpPr txBox="1"/>
          <p:nvPr/>
        </p:nvSpPr>
        <p:spPr>
          <a:xfrm>
            <a:off x="1076325" y="43815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FINANCING</a:t>
            </a:r>
            <a:endParaRPr lang="en-US" sz="4000" dirty="0">
              <a:solidFill>
                <a:srgbClr val="FFFFFF"/>
              </a:solidFill>
              <a:latin typeface="Comic Sans MS" pitchFamily="66" charset="0"/>
            </a:endParaRPr>
          </a:p>
        </p:txBody>
      </p:sp>
      <p:pic>
        <p:nvPicPr>
          <p:cNvPr id="11" name="Picture 8" descr="See the source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15425" y="3811414"/>
            <a:ext cx="438150" cy="5715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p:cNvSpPr txBox="1"/>
          <p:nvPr/>
        </p:nvSpPr>
        <p:spPr>
          <a:xfrm>
            <a:off x="1752601" y="5836503"/>
            <a:ext cx="3886200" cy="830997"/>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Equity Financing</a:t>
            </a:r>
            <a:endParaRPr lang="en-US" sz="3600" dirty="0">
              <a:solidFill>
                <a:srgbClr val="FFFFFF"/>
              </a:solidFill>
              <a:latin typeface="Comic Sans MS" pitchFamily="66" charset="0"/>
            </a:endParaRPr>
          </a:p>
        </p:txBody>
      </p:sp>
      <p:sp>
        <p:nvSpPr>
          <p:cNvPr id="13" name="TextBox 9"/>
          <p:cNvSpPr txBox="1"/>
          <p:nvPr/>
        </p:nvSpPr>
        <p:spPr>
          <a:xfrm>
            <a:off x="12801600" y="5836503"/>
            <a:ext cx="3886200" cy="830997"/>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Debt Financing</a:t>
            </a:r>
            <a:endParaRPr lang="en-US" sz="3600" dirty="0">
              <a:solidFill>
                <a:srgbClr val="FFFFFF"/>
              </a:solidFill>
              <a:latin typeface="Comic Sans MS" pitchFamily="66" charset="0"/>
            </a:endParaRPr>
          </a:p>
        </p:txBody>
      </p:sp>
      <p:cxnSp>
        <p:nvCxnSpPr>
          <p:cNvPr id="14" name="Straight Arrow Connector 13"/>
          <p:cNvCxnSpPr/>
          <p:nvPr/>
        </p:nvCxnSpPr>
        <p:spPr>
          <a:xfrm flipH="1">
            <a:off x="4267200" y="5219700"/>
            <a:ext cx="5229770" cy="6096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9481730" y="5219700"/>
            <a:ext cx="4746170" cy="6096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sp>
        <p:nvSpPr>
          <p:cNvPr id="21" name="TextBox 9"/>
          <p:cNvSpPr txBox="1"/>
          <p:nvPr/>
        </p:nvSpPr>
        <p:spPr>
          <a:xfrm>
            <a:off x="12664440" y="6797040"/>
            <a:ext cx="4160520" cy="1292662"/>
          </a:xfrm>
          <a:prstGeom prst="rect">
            <a:avLst/>
          </a:prstGeom>
        </p:spPr>
        <p:txBody>
          <a:bodyPr wrap="square" lIns="0" tIns="0" rIns="0" bIns="0" rtlCol="0" anchor="t">
            <a:spAutoFit/>
          </a:bodyPr>
          <a:lstStyle/>
          <a:p>
            <a:pPr marL="457200" indent="-457200" algn="just">
              <a:lnSpc>
                <a:spcPct val="150000"/>
              </a:lnSpc>
              <a:spcBef>
                <a:spcPct val="0"/>
              </a:spcBef>
              <a:buFontTx/>
              <a:buChar char="-"/>
            </a:pPr>
            <a:r>
              <a:rPr lang="en-US" sz="2800" dirty="0" smtClean="0">
                <a:solidFill>
                  <a:srgbClr val="FFFFFF"/>
                </a:solidFill>
                <a:latin typeface="Open Sans"/>
              </a:rPr>
              <a:t>Term Loans </a:t>
            </a:r>
          </a:p>
          <a:p>
            <a:pPr marL="457200" indent="-457200" algn="just">
              <a:lnSpc>
                <a:spcPct val="150000"/>
              </a:lnSpc>
              <a:spcBef>
                <a:spcPct val="0"/>
              </a:spcBef>
              <a:buFontTx/>
              <a:buChar char="-"/>
            </a:pPr>
            <a:r>
              <a:rPr lang="en-US" sz="2800" dirty="0" smtClean="0">
                <a:solidFill>
                  <a:srgbClr val="FFFFFF"/>
                </a:solidFill>
                <a:latin typeface="Open Sans"/>
              </a:rPr>
              <a:t>Debentures</a:t>
            </a:r>
            <a:endParaRPr lang="en-US" sz="2800" dirty="0">
              <a:solidFill>
                <a:srgbClr val="FFFFFF"/>
              </a:solidFill>
              <a:latin typeface="Open Sans"/>
            </a:endParaRPr>
          </a:p>
        </p:txBody>
      </p:sp>
      <p:pic>
        <p:nvPicPr>
          <p:cNvPr id="22"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659100" y="165546"/>
            <a:ext cx="317973" cy="260160"/>
          </a:xfrm>
          <a:prstGeom prst="rect">
            <a:avLst/>
          </a:prstGeom>
        </p:spPr>
      </p:pic>
      <p:sp>
        <p:nvSpPr>
          <p:cNvPr id="23" name="TextBox 6"/>
          <p:cNvSpPr txBox="1"/>
          <p:nvPr/>
        </p:nvSpPr>
        <p:spPr>
          <a:xfrm>
            <a:off x="16151966"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617078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10" name="TextBox 8"/>
          <p:cNvSpPr txBox="1"/>
          <p:nvPr/>
        </p:nvSpPr>
        <p:spPr>
          <a:xfrm>
            <a:off x="1114425" y="23241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IMPLEMENTATION PHASE</a:t>
            </a:r>
            <a:endParaRPr lang="en-US" sz="4000" dirty="0">
              <a:solidFill>
                <a:srgbClr val="FFFFFF"/>
              </a:solidFill>
              <a:latin typeface="Comic Sans MS" pitchFamily="66" charset="0"/>
            </a:endParaRPr>
          </a:p>
        </p:txBody>
      </p:sp>
      <p:sp>
        <p:nvSpPr>
          <p:cNvPr id="21" name="TextBox 9"/>
          <p:cNvSpPr txBox="1"/>
          <p:nvPr/>
        </p:nvSpPr>
        <p:spPr>
          <a:xfrm>
            <a:off x="1219200" y="4000500"/>
            <a:ext cx="15697200" cy="3162789"/>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The implementation phase for a project involves the setting up of facilities. For project planning and control, two basic network techniques are available program evaluation and review technique (PERT) and critical path method (CPM) These techniques help in monitoring the project. Once the project is commissioned, performance review is done periodically to compare the actual </a:t>
            </a:r>
            <a:r>
              <a:rPr lang="en-US" sz="2800" dirty="0" smtClean="0">
                <a:solidFill>
                  <a:srgbClr val="FFFFFF"/>
                </a:solidFill>
                <a:latin typeface="Open Sans"/>
              </a:rPr>
              <a:t>performance </a:t>
            </a:r>
            <a:r>
              <a:rPr lang="en-US" sz="2800" dirty="0">
                <a:solidFill>
                  <a:srgbClr val="FFFFFF"/>
                </a:solidFill>
                <a:latin typeface="Open Sans"/>
              </a:rPr>
              <a:t>with projected performance.</a:t>
            </a:r>
            <a:endParaRPr lang="en-US" sz="2800" dirty="0">
              <a:solidFill>
                <a:srgbClr val="FFFFFF"/>
              </a:solidFill>
              <a:latin typeface="Open Sans"/>
            </a:endParaRPr>
          </a:p>
        </p:txBody>
      </p:sp>
      <p:pic>
        <p:nvPicPr>
          <p:cNvPr id="15" name="Picture 14" descr="animated-number-image-002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38260" y="1562100"/>
            <a:ext cx="4000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92934" y="165546"/>
            <a:ext cx="317973" cy="260160"/>
          </a:xfrm>
          <a:prstGeom prst="rect">
            <a:avLst/>
          </a:prstGeom>
        </p:spPr>
      </p:pic>
      <p:sp>
        <p:nvSpPr>
          <p:cNvPr id="18" name="TextBox 6"/>
          <p:cNvSpPr txBox="1"/>
          <p:nvPr/>
        </p:nvSpPr>
        <p:spPr>
          <a:xfrm>
            <a:off x="685800"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3537661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pic>
        <p:nvPicPr>
          <p:cNvPr id="4098" name="Picture 2" descr="See the source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74073"/>
            <a:ext cx="62484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4838700"/>
            <a:ext cx="4648200" cy="55764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p:cNvGraphicFramePr/>
          <p:nvPr>
            <p:extLst>
              <p:ext uri="{D42A27DB-BD31-4B8C-83A1-F6EECF244321}">
                <p14:modId xmlns:p14="http://schemas.microsoft.com/office/powerpoint/2010/main" val="2558004947"/>
              </p:ext>
            </p:extLst>
          </p:nvPr>
        </p:nvGraphicFramePr>
        <p:xfrm>
          <a:off x="5029200" y="2705100"/>
          <a:ext cx="12192000"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Picture 3"/>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82668" y="297826"/>
            <a:ext cx="317973" cy="260160"/>
          </a:xfrm>
          <a:prstGeom prst="rect">
            <a:avLst/>
          </a:prstGeom>
        </p:spPr>
      </p:pic>
      <p:sp>
        <p:nvSpPr>
          <p:cNvPr id="19" name="TextBox 6"/>
          <p:cNvSpPr txBox="1"/>
          <p:nvPr/>
        </p:nvSpPr>
        <p:spPr>
          <a:xfrm>
            <a:off x="675534" y="26925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23142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graphicFrame>
        <p:nvGraphicFramePr>
          <p:cNvPr id="3" name="Diagram 2"/>
          <p:cNvGraphicFramePr/>
          <p:nvPr>
            <p:extLst>
              <p:ext uri="{D42A27DB-BD31-4B8C-83A1-F6EECF244321}">
                <p14:modId xmlns:p14="http://schemas.microsoft.com/office/powerpoint/2010/main" val="2576342562"/>
              </p:ext>
            </p:extLst>
          </p:nvPr>
        </p:nvGraphicFramePr>
        <p:xfrm>
          <a:off x="-27709" y="-2171700"/>
          <a:ext cx="18197945" cy="9247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2825756701"/>
              </p:ext>
            </p:extLst>
          </p:nvPr>
        </p:nvGraphicFramePr>
        <p:xfrm>
          <a:off x="13855" y="2829791"/>
          <a:ext cx="18197945" cy="92479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52400" y="142875"/>
            <a:ext cx="317973" cy="260160"/>
          </a:xfrm>
          <a:prstGeom prst="rect">
            <a:avLst/>
          </a:prstGeom>
        </p:spPr>
      </p:pic>
      <p:sp>
        <p:nvSpPr>
          <p:cNvPr id="12" name="TextBox 9"/>
          <p:cNvSpPr txBox="1"/>
          <p:nvPr/>
        </p:nvSpPr>
        <p:spPr>
          <a:xfrm>
            <a:off x="645266" y="11430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extLst>
      <p:ext uri="{BB962C8B-B14F-4D97-AF65-F5344CB8AC3E}">
        <p14:creationId xmlns:p14="http://schemas.microsoft.com/office/powerpoint/2010/main" val="55591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10"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6934199"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10" name="TextBox 10"/>
          <p:cNvSpPr txBox="1"/>
          <p:nvPr/>
        </p:nvSpPr>
        <p:spPr>
          <a:xfrm>
            <a:off x="457200" y="266700"/>
            <a:ext cx="13487400" cy="1090042"/>
          </a:xfrm>
          <a:prstGeom prst="rect">
            <a:avLst/>
          </a:prstGeom>
        </p:spPr>
        <p:txBody>
          <a:bodyPr wrap="square" lIns="0" tIns="0" rIns="0" bIns="0" rtlCol="0" anchor="t">
            <a:spAutoFit/>
          </a:bodyPr>
          <a:lstStyle/>
          <a:p>
            <a:pPr>
              <a:lnSpc>
                <a:spcPts val="8450"/>
              </a:lnSpc>
            </a:pPr>
            <a:r>
              <a:rPr lang="en-US" sz="7200" dirty="0" smtClean="0">
                <a:solidFill>
                  <a:schemeClr val="bg1"/>
                </a:solidFill>
                <a:latin typeface="Montserrat Extra-Bold"/>
              </a:rPr>
              <a:t>Working Cap</a:t>
            </a:r>
            <a:r>
              <a:rPr lang="en-US" sz="7200" dirty="0" smtClean="0">
                <a:solidFill>
                  <a:srgbClr val="5A3F2B"/>
                </a:solidFill>
                <a:latin typeface="Montserrat Extra-Bold"/>
              </a:rPr>
              <a:t>ital </a:t>
            </a:r>
            <a:r>
              <a:rPr lang="en-US" sz="7200" dirty="0" smtClean="0">
                <a:solidFill>
                  <a:srgbClr val="5A3F2B"/>
                </a:solidFill>
                <a:latin typeface="Montserrat Extra-Bold"/>
              </a:rPr>
              <a:t>Cycle</a:t>
            </a:r>
            <a:endParaRPr lang="en-US" sz="7200" dirty="0">
              <a:solidFill>
                <a:srgbClr val="5A3F2B"/>
              </a:solidFill>
              <a:latin typeface="Montserrat Extra-Bold"/>
            </a:endParaRPr>
          </a:p>
        </p:txBody>
      </p:sp>
      <mc:AlternateContent xmlns:mc="http://schemas.openxmlformats.org/markup-compatibility/2006">
        <mc:Choice xmlns:a14="http://schemas.microsoft.com/office/drawing/2010/main" Requires="a14">
          <p:sp>
            <p:nvSpPr>
              <p:cNvPr id="11" name="TextBox 11"/>
              <p:cNvSpPr txBox="1"/>
              <p:nvPr/>
            </p:nvSpPr>
            <p:spPr>
              <a:xfrm>
                <a:off x="90054" y="1766143"/>
                <a:ext cx="6691745" cy="2540696"/>
              </a:xfrm>
              <a:prstGeom prst="rect">
                <a:avLst/>
              </a:prstGeom>
            </p:spPr>
            <p:txBody>
              <a:bodyPr wrap="square" lIns="0" tIns="0" rIns="0" bIns="0" rtlCol="0" anchor="t">
                <a:spAutoFit/>
              </a:bodyPr>
              <a:lstStyle/>
              <a:p>
                <a:pPr>
                  <a:lnSpc>
                    <a:spcPct val="150000"/>
                  </a:lnSpc>
                  <a:spcBef>
                    <a:spcPct val="0"/>
                  </a:spcBef>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a:rPr>
                        <m:t>𝑾𝒐𝒓𝒌𝒊𝒏𝒈</m:t>
                      </m:r>
                      <m:r>
                        <a:rPr lang="en-US" sz="2800" b="1" i="1" smtClean="0">
                          <a:solidFill>
                            <a:schemeClr val="bg1"/>
                          </a:solidFill>
                          <a:latin typeface="Cambria Math"/>
                        </a:rPr>
                        <m:t> </m:t>
                      </m:r>
                      <m:r>
                        <a:rPr lang="en-US" sz="2800" b="1" i="1" smtClean="0">
                          <a:solidFill>
                            <a:schemeClr val="bg1"/>
                          </a:solidFill>
                          <a:latin typeface="Cambria Math"/>
                        </a:rPr>
                        <m:t>𝑪𝒂𝒑𝒊𝒕𝒂𝒍</m:t>
                      </m:r>
                      <m:r>
                        <a:rPr lang="en-US" sz="2800" b="1" i="1" smtClean="0">
                          <a:solidFill>
                            <a:schemeClr val="bg1"/>
                          </a:solidFill>
                          <a:latin typeface="Cambria Math"/>
                        </a:rPr>
                        <m:t> </m:t>
                      </m:r>
                      <m:r>
                        <a:rPr lang="en-US" sz="2800" b="1" i="1" smtClean="0">
                          <a:solidFill>
                            <a:schemeClr val="bg1"/>
                          </a:solidFill>
                          <a:latin typeface="Cambria Math"/>
                        </a:rPr>
                        <m:t>𝑪𝒚𝒄𝒍𝒆</m:t>
                      </m:r>
                      <m:r>
                        <a:rPr lang="en-US" sz="2800" b="1" i="1" smtClean="0">
                          <a:solidFill>
                            <a:schemeClr val="bg1"/>
                          </a:solidFill>
                          <a:latin typeface="Cambria Math"/>
                        </a:rPr>
                        <m:t>=</m:t>
                      </m:r>
                      <m:r>
                        <a:rPr lang="en-US" sz="2800" b="1" i="1" smtClean="0">
                          <a:solidFill>
                            <a:schemeClr val="bg1"/>
                          </a:solidFill>
                          <a:latin typeface="Cambria Math"/>
                        </a:rPr>
                        <m:t>𝑰𝒏𝒗𝒆𝒏𝒕𝒐𝒓𝒚</m:t>
                      </m:r>
                      <m:r>
                        <a:rPr lang="en-US" sz="2800" b="1" i="1" smtClean="0">
                          <a:solidFill>
                            <a:schemeClr val="bg1"/>
                          </a:solidFill>
                          <a:latin typeface="Cambria Math"/>
                        </a:rPr>
                        <m:t> </m:t>
                      </m:r>
                      <m:r>
                        <a:rPr lang="en-US" sz="2800" b="1" i="1" smtClean="0">
                          <a:solidFill>
                            <a:schemeClr val="bg1"/>
                          </a:solidFill>
                          <a:latin typeface="Cambria Math"/>
                        </a:rPr>
                        <m:t>𝒅𝒂𝒚𝒔</m:t>
                      </m:r>
                      <m:r>
                        <a:rPr lang="en-US" sz="2800" b="1" i="1" smtClean="0">
                          <a:solidFill>
                            <a:schemeClr val="bg1"/>
                          </a:solidFill>
                          <a:latin typeface="Cambria Math"/>
                        </a:rPr>
                        <m:t>+</m:t>
                      </m:r>
                      <m:r>
                        <a:rPr lang="en-US" sz="2800" b="1" i="1" smtClean="0">
                          <a:solidFill>
                            <a:schemeClr val="bg1"/>
                          </a:solidFill>
                          <a:latin typeface="Cambria Math"/>
                        </a:rPr>
                        <m:t>𝑹𝒆𝒄𝒆𝒊𝒗𝒂𝒃𝒍𝒆</m:t>
                      </m:r>
                      <m:r>
                        <a:rPr lang="en-US" sz="2800" b="1" i="1" smtClean="0">
                          <a:solidFill>
                            <a:schemeClr val="bg1"/>
                          </a:solidFill>
                          <a:latin typeface="Cambria Math"/>
                        </a:rPr>
                        <m:t> </m:t>
                      </m:r>
                      <m:r>
                        <a:rPr lang="en-US" sz="2800" b="1" i="1" smtClean="0">
                          <a:solidFill>
                            <a:schemeClr val="bg1"/>
                          </a:solidFill>
                          <a:latin typeface="Cambria Math"/>
                        </a:rPr>
                        <m:t>𝒅𝒂𝒚𝒔</m:t>
                      </m:r>
                      <m:r>
                        <a:rPr lang="en-US" sz="2800" b="1" i="1" smtClean="0">
                          <a:solidFill>
                            <a:schemeClr val="bg1"/>
                          </a:solidFill>
                          <a:latin typeface="Cambria Math"/>
                        </a:rPr>
                        <m:t> −</m:t>
                      </m:r>
                      <m:r>
                        <a:rPr lang="en-US" sz="2800" b="1" i="1" smtClean="0">
                          <a:solidFill>
                            <a:schemeClr val="bg1"/>
                          </a:solidFill>
                          <a:latin typeface="Cambria Math"/>
                        </a:rPr>
                        <m:t>𝑷𝒂𝒚𝒂𝒃𝒍𝒆</m:t>
                      </m:r>
                      <m:r>
                        <a:rPr lang="en-US" sz="2800" b="1" i="1" smtClean="0">
                          <a:solidFill>
                            <a:schemeClr val="bg1"/>
                          </a:solidFill>
                          <a:latin typeface="Cambria Math"/>
                        </a:rPr>
                        <m:t> </m:t>
                      </m:r>
                      <m:r>
                        <a:rPr lang="en-US" sz="2800" b="1" i="1" smtClean="0">
                          <a:solidFill>
                            <a:schemeClr val="bg1"/>
                          </a:solidFill>
                          <a:latin typeface="Cambria Math"/>
                        </a:rPr>
                        <m:t>𝒅𝒂𝒚𝒔</m:t>
                      </m:r>
                    </m:oMath>
                  </m:oMathPara>
                </a14:m>
                <a:endParaRPr lang="en-US" sz="2800" b="1" dirty="0">
                  <a:solidFill>
                    <a:schemeClr val="bg1"/>
                  </a:solidFill>
                  <a:latin typeface="Open Sans"/>
                </a:endParaRPr>
              </a:p>
            </p:txBody>
          </p:sp>
        </mc:Choice>
        <mc:Fallback>
          <p:sp>
            <p:nvSpPr>
              <p:cNvPr id="11" name="TextBox 11"/>
              <p:cNvSpPr txBox="1">
                <a:spLocks noRot="1" noChangeAspect="1" noMove="1" noResize="1" noEditPoints="1" noAdjustHandles="1" noChangeArrowheads="1" noChangeShapeType="1" noTextEdit="1"/>
              </p:cNvSpPr>
              <p:nvPr/>
            </p:nvSpPr>
            <p:spPr>
              <a:xfrm>
                <a:off x="90054" y="1766143"/>
                <a:ext cx="6691745" cy="2540696"/>
              </a:xfrm>
              <a:prstGeom prst="rect">
                <a:avLst/>
              </a:prstGeom>
              <a:blipFill rotWithShape="1">
                <a:blip r:embed="rId3"/>
                <a:stretch>
                  <a:fillRect/>
                </a:stretch>
              </a:blipFill>
            </p:spPr>
            <p:txBody>
              <a:bodyPr/>
              <a:lstStyle/>
              <a:p>
                <a:r>
                  <a:rPr lang="en-IN">
                    <a:noFill/>
                  </a:rPr>
                  <a:t> </a:t>
                </a:r>
              </a:p>
            </p:txBody>
          </p:sp>
        </mc:Fallback>
      </mc:AlternateContent>
      <p:pic>
        <p:nvPicPr>
          <p:cNvPr id="4100" name="Picture 4" descr="See the source image"/>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755591" y="723900"/>
            <a:ext cx="14513609" cy="9477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6" name="TextBox 15"/>
              <p:cNvSpPr txBox="1"/>
              <p:nvPr/>
            </p:nvSpPr>
            <p:spPr>
              <a:xfrm>
                <a:off x="152400" y="4865986"/>
                <a:ext cx="6802183" cy="752770"/>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𝐼𝑛𝑣𝑒𝑛𝑡𝑜𝑟𝑦</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a:rPr>
                        </m:ctrlPr>
                      </m:fPr>
                      <m:num>
                        <m:r>
                          <a:rPr lang="en-US" sz="2800" i="1">
                            <a:solidFill>
                              <a:schemeClr val="bg1"/>
                            </a:solidFill>
                            <a:latin typeface="Cambria Math"/>
                          </a:rPr>
                          <m:t>𝐼𝑛𝑣𝑒𝑛𝑡𝑜𝑟𝑦</m:t>
                        </m:r>
                      </m:num>
                      <m:den>
                        <m:r>
                          <a:rPr lang="en-US" sz="2800" b="0" i="1" smtClean="0">
                            <a:solidFill>
                              <a:schemeClr val="bg1"/>
                            </a:solidFill>
                            <a:latin typeface="Cambria Math"/>
                          </a:rPr>
                          <m:t>𝐶𝑜𝑠𝑡</m:t>
                        </m:r>
                        <m:r>
                          <a:rPr lang="en-US" sz="2800" b="0" i="1" smtClean="0">
                            <a:solidFill>
                              <a:schemeClr val="bg1"/>
                            </a:solidFill>
                            <a:latin typeface="Cambria Math"/>
                          </a:rPr>
                          <m:t> </m:t>
                        </m:r>
                        <m:r>
                          <a:rPr lang="en-US" sz="2800" b="0" i="1" smtClean="0">
                            <a:solidFill>
                              <a:schemeClr val="bg1"/>
                            </a:solidFill>
                            <a:latin typeface="Cambria Math"/>
                          </a:rPr>
                          <m:t>𝑜𝑓</m:t>
                        </m:r>
                        <m:r>
                          <a:rPr lang="en-US" sz="2800" b="0" i="1" smtClean="0">
                            <a:solidFill>
                              <a:schemeClr val="bg1"/>
                            </a:solidFill>
                            <a:latin typeface="Cambria Math"/>
                          </a:rPr>
                          <m:t> </m:t>
                        </m:r>
                        <m:r>
                          <a:rPr lang="en-US" sz="2800" b="0" i="1" smtClean="0">
                            <a:solidFill>
                              <a:schemeClr val="bg1"/>
                            </a:solidFill>
                            <a:latin typeface="Cambria Math"/>
                          </a:rPr>
                          <m:t>𝑠𝑎𝑙𝑒𝑠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p:sp>
            <p:nvSpPr>
              <p:cNvPr id="16" name="TextBox 15"/>
              <p:cNvSpPr txBox="1">
                <a:spLocks noRot="1" noChangeAspect="1" noMove="1" noResize="1" noEditPoints="1" noAdjustHandles="1" noChangeArrowheads="1" noChangeShapeType="1" noTextEdit="1"/>
              </p:cNvSpPr>
              <p:nvPr/>
            </p:nvSpPr>
            <p:spPr>
              <a:xfrm>
                <a:off x="152400" y="4865986"/>
                <a:ext cx="6802183" cy="752770"/>
              </a:xfrm>
              <a:prstGeom prst="rect">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152400" y="5914730"/>
                <a:ext cx="6791411" cy="719621"/>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𝑅𝑒𝑐𝑒𝑖𝑣𝑎𝑏𝑙𝑒</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a:rPr>
                        </m:ctrlPr>
                      </m:fPr>
                      <m:num>
                        <m:r>
                          <a:rPr lang="en-US" sz="2800" b="0" i="1" smtClean="0">
                            <a:solidFill>
                              <a:schemeClr val="bg1"/>
                            </a:solidFill>
                            <a:latin typeface="Cambria Math"/>
                          </a:rPr>
                          <m:t>𝑅𝑒𝑐𝑒𝑖𝑣𝑎𝑏𝑙𝑒𝑠</m:t>
                        </m:r>
                      </m:num>
                      <m:den>
                        <m:r>
                          <a:rPr lang="en-US" sz="2800" b="0" i="1" smtClean="0">
                            <a:solidFill>
                              <a:schemeClr val="bg1"/>
                            </a:solidFill>
                            <a:latin typeface="Cambria Math"/>
                          </a:rPr>
                          <m:t>𝑆𝑎𝑙𝑒𝑠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p:sp>
            <p:nvSpPr>
              <p:cNvPr id="19" name="TextBox 18"/>
              <p:cNvSpPr txBox="1">
                <a:spLocks noRot="1" noChangeAspect="1" noMove="1" noResize="1" noEditPoints="1" noAdjustHandles="1" noChangeArrowheads="1" noChangeShapeType="1" noTextEdit="1"/>
              </p:cNvSpPr>
              <p:nvPr/>
            </p:nvSpPr>
            <p:spPr>
              <a:xfrm>
                <a:off x="152400" y="5914730"/>
                <a:ext cx="6791411" cy="719621"/>
              </a:xfrm>
              <a:prstGeom prst="rect">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142789" y="6938479"/>
                <a:ext cx="6508961" cy="761491"/>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𝑃𝑎𝑦𝑎𝑏𝑙𝑒</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a:rPr>
                        </m:ctrlPr>
                      </m:fPr>
                      <m:num>
                        <m:r>
                          <a:rPr lang="en-US" sz="2800" b="0" i="1" smtClean="0">
                            <a:solidFill>
                              <a:schemeClr val="bg1"/>
                            </a:solidFill>
                            <a:latin typeface="Cambria Math"/>
                          </a:rPr>
                          <m:t>𝑃𝑎𝑦</m:t>
                        </m:r>
                        <m:r>
                          <a:rPr lang="en-US" sz="2800" b="0" i="1" smtClean="0">
                            <a:solidFill>
                              <a:schemeClr val="bg1"/>
                            </a:solidFill>
                            <a:latin typeface="Cambria Math"/>
                          </a:rPr>
                          <m:t>𝑎𝑏𝑙𝑒𝑠</m:t>
                        </m:r>
                      </m:num>
                      <m:den>
                        <m:r>
                          <a:rPr lang="en-US" sz="2800" b="0" i="1" smtClean="0">
                            <a:solidFill>
                              <a:schemeClr val="bg1"/>
                            </a:solidFill>
                            <a:latin typeface="Cambria Math"/>
                          </a:rPr>
                          <m:t>𝐶𝑜𝑠𝑡</m:t>
                        </m:r>
                        <m:r>
                          <a:rPr lang="en-US" sz="2800" b="0" i="1" smtClean="0">
                            <a:solidFill>
                              <a:schemeClr val="bg1"/>
                            </a:solidFill>
                            <a:latin typeface="Cambria Math"/>
                          </a:rPr>
                          <m:t> </m:t>
                        </m:r>
                        <m:r>
                          <a:rPr lang="en-US" sz="2800" b="0" i="1" smtClean="0">
                            <a:solidFill>
                              <a:schemeClr val="bg1"/>
                            </a:solidFill>
                            <a:latin typeface="Cambria Math"/>
                          </a:rPr>
                          <m:t>𝑜𝑓</m:t>
                        </m:r>
                        <m:r>
                          <a:rPr lang="en-US" sz="2800" b="0" i="1" smtClean="0">
                            <a:solidFill>
                              <a:schemeClr val="bg1"/>
                            </a:solidFill>
                            <a:latin typeface="Cambria Math"/>
                          </a:rPr>
                          <m:t> </m:t>
                        </m:r>
                        <m:r>
                          <a:rPr lang="en-US" sz="2800" b="0" i="1" smtClean="0">
                            <a:solidFill>
                              <a:schemeClr val="bg1"/>
                            </a:solidFill>
                            <a:latin typeface="Cambria Math"/>
                          </a:rPr>
                          <m:t>𝑆𝑎𝑙𝑒𝑠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p:sp>
            <p:nvSpPr>
              <p:cNvPr id="20" name="TextBox 19"/>
              <p:cNvSpPr txBox="1">
                <a:spLocks noRot="1" noChangeAspect="1" noMove="1" noResize="1" noEditPoints="1" noAdjustHandles="1" noChangeArrowheads="1" noChangeShapeType="1" noTextEdit="1"/>
              </p:cNvSpPr>
              <p:nvPr/>
            </p:nvSpPr>
            <p:spPr>
              <a:xfrm>
                <a:off x="142789" y="6938479"/>
                <a:ext cx="6508961" cy="761491"/>
              </a:xfrm>
              <a:prstGeom prst="rect">
                <a:avLst/>
              </a:prstGeom>
              <a:blipFill rotWithShape="1">
                <a:blip r:embed="rId7"/>
                <a:stretch>
                  <a:fillRect/>
                </a:stretch>
              </a:blipFill>
            </p:spPr>
            <p:txBody>
              <a:bodyPr/>
              <a:lstStyle/>
              <a:p>
                <a:r>
                  <a:rPr lang="en-IN">
                    <a:noFill/>
                  </a:rPr>
                  <a:t> </a:t>
                </a:r>
              </a:p>
            </p:txBody>
          </p:sp>
        </mc:Fallback>
      </mc:AlternateContent>
      <p:pic>
        <p:nvPicPr>
          <p:cNvPr id="21"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5204334" y="295275"/>
            <a:ext cx="317973" cy="260160"/>
          </a:xfrm>
          <a:prstGeom prst="rect">
            <a:avLst/>
          </a:prstGeom>
        </p:spPr>
      </p:pic>
      <p:sp>
        <p:nvSpPr>
          <p:cNvPr id="22" name="TextBox 9"/>
          <p:cNvSpPr txBox="1"/>
          <p:nvPr/>
        </p:nvSpPr>
        <p:spPr>
          <a:xfrm>
            <a:off x="15697200" y="26670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22" name="Rectangle 21"/>
          <p:cNvSpPr/>
          <p:nvPr/>
        </p:nvSpPr>
        <p:spPr>
          <a:xfrm>
            <a:off x="1028700" y="3314700"/>
            <a:ext cx="16954500" cy="13716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631668"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0" name="TextBox 10"/>
          <p:cNvSpPr txBox="1"/>
          <p:nvPr/>
        </p:nvSpPr>
        <p:spPr>
          <a:xfrm>
            <a:off x="1061478" y="1257300"/>
            <a:ext cx="16388322"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Sources of Working Capital</a:t>
            </a:r>
            <a:endParaRPr lang="en-US" sz="6500" dirty="0">
              <a:solidFill>
                <a:srgbClr val="5A3F2B"/>
              </a:solidFill>
              <a:latin typeface="Montserrat Extra-Bold"/>
            </a:endParaRPr>
          </a:p>
        </p:txBody>
      </p:sp>
      <p:sp>
        <p:nvSpPr>
          <p:cNvPr id="12" name="TextBox 12"/>
          <p:cNvSpPr txBox="1"/>
          <p:nvPr/>
        </p:nvSpPr>
        <p:spPr>
          <a:xfrm>
            <a:off x="1067762" y="2476500"/>
            <a:ext cx="15772438" cy="1077218"/>
          </a:xfrm>
          <a:prstGeom prst="rect">
            <a:avLst/>
          </a:prstGeom>
        </p:spPr>
        <p:txBody>
          <a:bodyPr wrap="square" lIns="0" tIns="0" rIns="0" bIns="0" numCol="3" rtlCol="0" anchor="t">
            <a:spAutoFit/>
          </a:bodyPr>
          <a:lstStyle/>
          <a:p>
            <a:pPr>
              <a:lnSpc>
                <a:spcPts val="2799"/>
              </a:lnSpc>
              <a:spcBef>
                <a:spcPct val="0"/>
              </a:spcBef>
            </a:pPr>
            <a:r>
              <a:rPr lang="en-US" sz="3200" dirty="0" smtClean="0">
                <a:solidFill>
                  <a:srgbClr val="5A3F2B"/>
                </a:solidFill>
                <a:latin typeface="Open Sans Bold"/>
              </a:rPr>
              <a:t>Long term Financing</a:t>
            </a: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r>
              <a:rPr lang="en-US" sz="3200" dirty="0" smtClean="0">
                <a:solidFill>
                  <a:srgbClr val="5A3F2B"/>
                </a:solidFill>
                <a:latin typeface="Open Sans Bold"/>
              </a:rPr>
              <a:t>Short-term Financing</a:t>
            </a:r>
          </a:p>
          <a:p>
            <a:pPr>
              <a:lnSpc>
                <a:spcPts val="2799"/>
              </a:lnSpc>
              <a:spcBef>
                <a:spcPct val="0"/>
              </a:spcBef>
            </a:pPr>
            <a:endParaRPr lang="en-US" sz="3200" dirty="0">
              <a:solidFill>
                <a:srgbClr val="5A3F2B"/>
              </a:solidFill>
              <a:latin typeface="Open Sans Bold"/>
            </a:endParaRP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r>
              <a:rPr lang="en-US" sz="3200" dirty="0" smtClean="0">
                <a:solidFill>
                  <a:srgbClr val="5A3F2B"/>
                </a:solidFill>
                <a:latin typeface="Open Sans Bold"/>
              </a:rPr>
              <a:t>Spontaneous Financing</a:t>
            </a:r>
            <a:endParaRPr lang="en-US" sz="3200" dirty="0">
              <a:solidFill>
                <a:srgbClr val="5A3F2B"/>
              </a:solidFill>
              <a:latin typeface="Open Sans Bold"/>
            </a:endParaRPr>
          </a:p>
        </p:txBody>
      </p:sp>
      <p:sp>
        <p:nvSpPr>
          <p:cNvPr id="16" name="TextBox 16"/>
          <p:cNvSpPr txBox="1"/>
          <p:nvPr/>
        </p:nvSpPr>
        <p:spPr>
          <a:xfrm>
            <a:off x="1109393" y="3314700"/>
            <a:ext cx="16649699" cy="1663725"/>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5A3F2B"/>
                </a:solidFill>
                <a:latin typeface="Open Sans"/>
              </a:rPr>
              <a:t>Determine the working capital required to finance a level of activity of 180,000 units of out put for a year. The cost structure is given below</a:t>
            </a:r>
            <a:r>
              <a:rPr lang="en-US" sz="1799" dirty="0" smtClean="0">
                <a:solidFill>
                  <a:srgbClr val="5A3F2B"/>
                </a:solidFill>
                <a:latin typeface="Open Sans"/>
              </a:rPr>
              <a:t>:</a:t>
            </a:r>
          </a:p>
          <a:p>
            <a:pPr algn="just">
              <a:lnSpc>
                <a:spcPct val="150000"/>
              </a:lnSpc>
              <a:spcBef>
                <a:spcPct val="0"/>
              </a:spcBef>
            </a:pPr>
            <a:endParaRPr lang="en-US" sz="1799" dirty="0">
              <a:solidFill>
                <a:srgbClr val="5A3F2B"/>
              </a:solidFill>
              <a:latin typeface="Open Sans"/>
            </a:endParaRPr>
          </a:p>
        </p:txBody>
      </p:sp>
      <p:grpSp>
        <p:nvGrpSpPr>
          <p:cNvPr id="18" name="Group 18"/>
          <p:cNvGrpSpPr/>
          <p:nvPr/>
        </p:nvGrpSpPr>
        <p:grpSpPr>
          <a:xfrm>
            <a:off x="8953980" y="4978425"/>
            <a:ext cx="9029219" cy="5129038"/>
            <a:chOff x="0" y="0"/>
            <a:chExt cx="6282401" cy="2052375"/>
          </a:xfrm>
        </p:grpSpPr>
        <p:sp>
          <p:nvSpPr>
            <p:cNvPr id="19" name="Freeform 19"/>
            <p:cNvSpPr/>
            <p:nvPr/>
          </p:nvSpPr>
          <p:spPr>
            <a:xfrm>
              <a:off x="0" y="0"/>
              <a:ext cx="6282401" cy="2052375"/>
            </a:xfrm>
            <a:custGeom>
              <a:avLst/>
              <a:gdLst/>
              <a:ahLst/>
              <a:cxnLst/>
              <a:rect l="l" t="t" r="r" b="b"/>
              <a:pathLst>
                <a:path w="6282401" h="2052375">
                  <a:moveTo>
                    <a:pt x="0" y="0"/>
                  </a:moveTo>
                  <a:lnTo>
                    <a:pt x="6282401" y="0"/>
                  </a:lnTo>
                  <a:lnTo>
                    <a:pt x="6282401" y="2052375"/>
                  </a:lnTo>
                  <a:lnTo>
                    <a:pt x="0" y="2052375"/>
                  </a:lnTo>
                  <a:close/>
                </a:path>
              </a:pathLst>
            </a:custGeom>
            <a:solidFill>
              <a:srgbClr val="BE9A6D"/>
            </a:solidFill>
          </p:spPr>
        </p:sp>
      </p:grpSp>
      <p:sp>
        <p:nvSpPr>
          <p:cNvPr id="20" name="TextBox 20"/>
          <p:cNvSpPr txBox="1"/>
          <p:nvPr/>
        </p:nvSpPr>
        <p:spPr>
          <a:xfrm>
            <a:off x="9067800" y="5829300"/>
            <a:ext cx="8763000" cy="4154984"/>
          </a:xfrm>
          <a:prstGeom prst="rect">
            <a:avLst/>
          </a:prstGeom>
        </p:spPr>
        <p:txBody>
          <a:bodyPr wrap="square" lIns="0" tIns="0" rIns="0" bIns="0" rtlCol="0" anchor="t">
            <a:spAutoFit/>
          </a:bodyPr>
          <a:lstStyle/>
          <a:p>
            <a:pPr marL="342900" indent="-342900" algn="just">
              <a:lnSpc>
                <a:spcPct val="150000"/>
              </a:lnSpc>
              <a:spcBef>
                <a:spcPct val="0"/>
              </a:spcBef>
              <a:buAutoNum type="arabicPeriod"/>
            </a:pPr>
            <a:r>
              <a:rPr lang="en-US" sz="2000" dirty="0" smtClean="0">
                <a:solidFill>
                  <a:srgbClr val="FFFFFF"/>
                </a:solidFill>
                <a:latin typeface="Open Sans" charset="0"/>
                <a:ea typeface="Open Sans" charset="0"/>
                <a:cs typeface="Open Sans" charset="0"/>
              </a:rPr>
              <a:t>Minimum </a:t>
            </a:r>
            <a:r>
              <a:rPr lang="en-US" sz="2000" dirty="0">
                <a:solidFill>
                  <a:srgbClr val="FFFFFF"/>
                </a:solidFill>
                <a:latin typeface="Open Sans" charset="0"/>
                <a:ea typeface="Open Sans" charset="0"/>
                <a:cs typeface="Open Sans" charset="0"/>
              </a:rPr>
              <a:t>desired cash balance is INR. 20,000. </a:t>
            </a:r>
            <a:endParaRPr lang="en-US" sz="2000" dirty="0" smtClean="0">
              <a:solidFill>
                <a:srgbClr val="FFFFFF"/>
              </a:solidFill>
              <a:latin typeface="Open Sans" charset="0"/>
              <a:ea typeface="Open Sans" charset="0"/>
              <a:cs typeface="Open Sans" charset="0"/>
            </a:endParaRPr>
          </a:p>
          <a:p>
            <a:pPr algn="just">
              <a:lnSpc>
                <a:spcPct val="150000"/>
              </a:lnSpc>
              <a:spcBef>
                <a:spcPct val="0"/>
              </a:spcBef>
            </a:pPr>
            <a:r>
              <a:rPr lang="en-US" sz="2000" dirty="0" smtClean="0">
                <a:solidFill>
                  <a:srgbClr val="FFFFFF"/>
                </a:solidFill>
                <a:latin typeface="Open Sans" charset="0"/>
                <a:ea typeface="Open Sans" charset="0"/>
                <a:cs typeface="Open Sans" charset="0"/>
              </a:rPr>
              <a:t>2</a:t>
            </a:r>
            <a:r>
              <a:rPr lang="en-US" sz="2000" dirty="0">
                <a:solidFill>
                  <a:srgbClr val="FFFFFF"/>
                </a:solidFill>
                <a:latin typeface="Open Sans" charset="0"/>
                <a:ea typeface="Open Sans" charset="0"/>
                <a:cs typeface="Open Sans" charset="0"/>
              </a:rPr>
              <a:t>. Raw materials are held in stock, on an average, for two </a:t>
            </a:r>
            <a:r>
              <a:rPr lang="en-US" sz="2000" dirty="0" smtClean="0">
                <a:solidFill>
                  <a:srgbClr val="FFFFFF"/>
                </a:solidFill>
                <a:latin typeface="Open Sans" charset="0"/>
                <a:ea typeface="Open Sans" charset="0"/>
                <a:cs typeface="Open Sans" charset="0"/>
              </a:rPr>
              <a:t>months</a:t>
            </a:r>
          </a:p>
          <a:p>
            <a:pPr algn="just">
              <a:lnSpc>
                <a:spcPct val="150000"/>
              </a:lnSpc>
              <a:spcBef>
                <a:spcPct val="0"/>
              </a:spcBef>
            </a:pPr>
            <a:r>
              <a:rPr lang="en-US" sz="2000" dirty="0" smtClean="0">
                <a:solidFill>
                  <a:srgbClr val="FFFFFF"/>
                </a:solidFill>
                <a:latin typeface="Open Sans" charset="0"/>
                <a:ea typeface="Open Sans" charset="0"/>
                <a:cs typeface="Open Sans" charset="0"/>
              </a:rPr>
              <a:t>3</a:t>
            </a:r>
            <a:r>
              <a:rPr lang="en-US" sz="2000" dirty="0">
                <a:solidFill>
                  <a:srgbClr val="FFFFFF"/>
                </a:solidFill>
                <a:latin typeface="Open Sans" charset="0"/>
                <a:ea typeface="Open Sans" charset="0"/>
                <a:cs typeface="Open Sans" charset="0"/>
              </a:rPr>
              <a:t>. Work-in-progress (assume 50 percent completion stage)will approximate to half a </a:t>
            </a:r>
            <a:r>
              <a:rPr lang="en-US" sz="2000" dirty="0" smtClean="0">
                <a:solidFill>
                  <a:srgbClr val="FFFFFF"/>
                </a:solidFill>
                <a:latin typeface="Open Sans" charset="0"/>
                <a:ea typeface="Open Sans" charset="0"/>
                <a:cs typeface="Open Sans" charset="0"/>
              </a:rPr>
              <a:t>month's production.</a:t>
            </a:r>
          </a:p>
          <a:p>
            <a:pPr algn="just">
              <a:lnSpc>
                <a:spcPct val="150000"/>
              </a:lnSpc>
              <a:spcBef>
                <a:spcPct val="0"/>
              </a:spcBef>
            </a:pPr>
            <a:r>
              <a:rPr lang="en-US" sz="2000" dirty="0" smtClean="0">
                <a:solidFill>
                  <a:srgbClr val="FFFFFF"/>
                </a:solidFill>
                <a:latin typeface="Open Sans" charset="0"/>
                <a:ea typeface="Open Sans" charset="0"/>
                <a:cs typeface="Open Sans" charset="0"/>
              </a:rPr>
              <a:t>4</a:t>
            </a:r>
            <a:r>
              <a:rPr lang="en-US" sz="2000" dirty="0">
                <a:solidFill>
                  <a:srgbClr val="FFFFFF"/>
                </a:solidFill>
                <a:latin typeface="Open Sans" charset="0"/>
                <a:ea typeface="Open Sans" charset="0"/>
                <a:cs typeface="Open Sans" charset="0"/>
              </a:rPr>
              <a:t>. Finished goods remain in the warehouse, on an average, for a month. </a:t>
            </a:r>
            <a:endParaRPr lang="en-US" sz="2000" dirty="0" smtClean="0">
              <a:solidFill>
                <a:srgbClr val="FFFFFF"/>
              </a:solidFill>
              <a:latin typeface="Open Sans" charset="0"/>
              <a:ea typeface="Open Sans" charset="0"/>
              <a:cs typeface="Open Sans" charset="0"/>
            </a:endParaRPr>
          </a:p>
          <a:p>
            <a:pPr algn="just">
              <a:lnSpc>
                <a:spcPct val="150000"/>
              </a:lnSpc>
              <a:spcBef>
                <a:spcPct val="0"/>
              </a:spcBef>
            </a:pPr>
            <a:r>
              <a:rPr lang="en-US" sz="2000" dirty="0" smtClean="0">
                <a:solidFill>
                  <a:srgbClr val="FFFFFF"/>
                </a:solidFill>
                <a:latin typeface="Open Sans" charset="0"/>
                <a:ea typeface="Open Sans" charset="0"/>
                <a:cs typeface="Open Sans" charset="0"/>
              </a:rPr>
              <a:t>5</a:t>
            </a:r>
            <a:r>
              <a:rPr lang="en-US" sz="2000" dirty="0">
                <a:solidFill>
                  <a:srgbClr val="FFFFFF"/>
                </a:solidFill>
                <a:latin typeface="Open Sans" charset="0"/>
                <a:ea typeface="Open Sans" charset="0"/>
                <a:cs typeface="Open Sans" charset="0"/>
              </a:rPr>
              <a:t>. Suppliers for materials extend a month's credit and debtors are provided two </a:t>
            </a:r>
            <a:r>
              <a:rPr lang="en-US" sz="2000" dirty="0" smtClean="0">
                <a:solidFill>
                  <a:srgbClr val="FFFFFF"/>
                </a:solidFill>
                <a:latin typeface="Open Sans" charset="0"/>
                <a:ea typeface="Open Sans" charset="0"/>
                <a:cs typeface="Open Sans" charset="0"/>
              </a:rPr>
              <a:t>month’s credit</a:t>
            </a:r>
            <a:r>
              <a:rPr lang="en-US" sz="2000" dirty="0">
                <a:solidFill>
                  <a:srgbClr val="FFFFFF"/>
                </a:solidFill>
                <a:latin typeface="Open Sans" charset="0"/>
                <a:ea typeface="Open Sans" charset="0"/>
                <a:cs typeface="Open Sans" charset="0"/>
              </a:rPr>
              <a:t>. The cash sales are 25 per cent of total sales</a:t>
            </a:r>
            <a:r>
              <a:rPr lang="en-US" sz="2000" dirty="0" smtClean="0">
                <a:solidFill>
                  <a:srgbClr val="FFFFFF"/>
                </a:solidFill>
                <a:latin typeface="Open Sans" charset="0"/>
                <a:ea typeface="Open Sans" charset="0"/>
                <a:cs typeface="Open Sans" charset="0"/>
              </a:rPr>
              <a:t>.</a:t>
            </a:r>
          </a:p>
          <a:p>
            <a:pPr algn="just">
              <a:lnSpc>
                <a:spcPct val="150000"/>
              </a:lnSpc>
              <a:spcBef>
                <a:spcPct val="0"/>
              </a:spcBef>
            </a:pPr>
            <a:r>
              <a:rPr lang="en-US" sz="2000" dirty="0" smtClean="0">
                <a:solidFill>
                  <a:srgbClr val="FFFFFF"/>
                </a:solidFill>
                <a:latin typeface="Open Sans" charset="0"/>
                <a:ea typeface="Open Sans" charset="0"/>
                <a:cs typeface="Open Sans" charset="0"/>
              </a:rPr>
              <a:t>6</a:t>
            </a:r>
            <a:r>
              <a:rPr lang="en-US" sz="2000" dirty="0">
                <a:solidFill>
                  <a:srgbClr val="FFFFFF"/>
                </a:solidFill>
                <a:latin typeface="Open Sans" charset="0"/>
                <a:ea typeface="Open Sans" charset="0"/>
                <a:cs typeface="Open Sans" charset="0"/>
              </a:rPr>
              <a:t>. There is a time lag in payment of wages for a month and half a month in the case </a:t>
            </a:r>
            <a:r>
              <a:rPr lang="en-US" sz="2000" dirty="0" smtClean="0">
                <a:solidFill>
                  <a:srgbClr val="FFFFFF"/>
                </a:solidFill>
                <a:latin typeface="Open Sans" charset="0"/>
                <a:ea typeface="Open Sans" charset="0"/>
                <a:cs typeface="Open Sans" charset="0"/>
              </a:rPr>
              <a:t>of overheads</a:t>
            </a:r>
            <a:r>
              <a:rPr lang="en-US" sz="2000" dirty="0">
                <a:solidFill>
                  <a:srgbClr val="FFFFFF"/>
                </a:solidFill>
                <a:latin typeface="Open Sans" charset="0"/>
                <a:ea typeface="Open Sans" charset="0"/>
                <a:cs typeface="Open Sans" charset="0"/>
              </a:rPr>
              <a:t>.</a:t>
            </a:r>
            <a:endParaRPr lang="en-US" sz="2000" dirty="0">
              <a:solidFill>
                <a:srgbClr val="FFFFFF"/>
              </a:solidFill>
              <a:latin typeface="Open Sans" charset="0"/>
              <a:ea typeface="Open Sans" charset="0"/>
              <a:cs typeface="Open Sans"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3406720346"/>
              </p:ext>
            </p:extLst>
          </p:nvPr>
        </p:nvGraphicFramePr>
        <p:xfrm>
          <a:off x="1067762" y="4930140"/>
          <a:ext cx="7542838" cy="3566160"/>
        </p:xfrm>
        <a:graphic>
          <a:graphicData uri="http://schemas.openxmlformats.org/drawingml/2006/table">
            <a:tbl>
              <a:tblPr firstRow="1" bandRow="1">
                <a:tableStyleId>{2D5ABB26-0587-4C30-8999-92F81FD0307C}</a:tableStyleId>
              </a:tblPr>
              <a:tblGrid>
                <a:gridCol w="5014120"/>
                <a:gridCol w="2528718"/>
              </a:tblGrid>
              <a:tr h="408084">
                <a:tc>
                  <a:txBody>
                    <a:bodyPr/>
                    <a:lstStyle/>
                    <a:p>
                      <a:r>
                        <a:rPr lang="en-IN" sz="2400" dirty="0" smtClean="0">
                          <a:solidFill>
                            <a:srgbClr val="543820"/>
                          </a:solidFill>
                        </a:rPr>
                        <a:t>Particulars</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dirty="0" smtClean="0">
                          <a:solidFill>
                            <a:srgbClr val="543820"/>
                          </a:solidFill>
                        </a:rPr>
                        <a:t>Cost Per Unit (INR)</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r>
                        <a:rPr lang="en-US" sz="2400" dirty="0" smtClean="0">
                          <a:solidFill>
                            <a:srgbClr val="543820"/>
                          </a:solidFill>
                        </a:rPr>
                        <a:t>Raw materials</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20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r>
                        <a:rPr lang="en-US" sz="2400" dirty="0" smtClean="0">
                          <a:solidFill>
                            <a:srgbClr val="543820"/>
                          </a:solidFill>
                        </a:rPr>
                        <a:t>Direct labour</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r>
                        <a:rPr lang="en-US" sz="2400" dirty="0" smtClean="0">
                          <a:solidFill>
                            <a:srgbClr val="543820"/>
                          </a:solidFill>
                        </a:rPr>
                        <a:t>Overheads (including depreciation of INR. 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15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r>
                        <a:rPr lang="en-US" sz="2400" dirty="0" smtClean="0">
                          <a:solidFill>
                            <a:srgbClr val="543820"/>
                          </a:solidFill>
                        </a:rPr>
                        <a:t>Total cost</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40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r>
                        <a:rPr lang="en-US" sz="2400" dirty="0" smtClean="0">
                          <a:solidFill>
                            <a:srgbClr val="543820"/>
                          </a:solidFill>
                        </a:rPr>
                        <a:t>Profit</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10 </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543820"/>
                          </a:solidFill>
                        </a:rPr>
                        <a:t>Selling price</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50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3" name="TextBox 20"/>
          <p:cNvSpPr txBox="1"/>
          <p:nvPr/>
        </p:nvSpPr>
        <p:spPr>
          <a:xfrm>
            <a:off x="9087089" y="5219700"/>
            <a:ext cx="8763000" cy="494944"/>
          </a:xfrm>
          <a:prstGeom prst="rect">
            <a:avLst/>
          </a:prstGeom>
        </p:spPr>
        <p:txBody>
          <a:bodyPr wrap="square" lIns="0" tIns="0" rIns="0" bIns="0" rtlCol="0" anchor="t">
            <a:spAutoFit/>
          </a:bodyPr>
          <a:lstStyle/>
          <a:p>
            <a:pPr algn="just">
              <a:lnSpc>
                <a:spcPct val="150000"/>
              </a:lnSpc>
              <a:spcBef>
                <a:spcPct val="0"/>
              </a:spcBef>
            </a:pPr>
            <a:r>
              <a:rPr lang="en-US" sz="2400" b="1" dirty="0" smtClean="0">
                <a:solidFill>
                  <a:srgbClr val="FFFFFF"/>
                </a:solidFill>
                <a:latin typeface="Open Sans" charset="0"/>
                <a:ea typeface="Open Sans" charset="0"/>
                <a:cs typeface="Open Sans" charset="0"/>
              </a:rPr>
              <a:t>Additional Information:</a:t>
            </a:r>
            <a:endParaRPr lang="en-US" sz="2000" b="1" dirty="0">
              <a:solidFill>
                <a:srgbClr val="FFFFFF"/>
              </a:solidFill>
              <a:latin typeface="Open Sans" charset="0"/>
              <a:ea typeface="Open Sans" charset="0"/>
              <a:cs typeface="Open Sans"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631668"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grpSp>
        <p:nvGrpSpPr>
          <p:cNvPr id="18" name="Group 18"/>
          <p:cNvGrpSpPr/>
          <p:nvPr/>
        </p:nvGrpSpPr>
        <p:grpSpPr>
          <a:xfrm>
            <a:off x="1007918" y="2347342"/>
            <a:ext cx="16878300" cy="7454048"/>
            <a:chOff x="0" y="0"/>
            <a:chExt cx="6282401" cy="2052375"/>
          </a:xfrm>
          <a:solidFill>
            <a:srgbClr val="543820"/>
          </a:solidFill>
        </p:grpSpPr>
        <p:sp>
          <p:nvSpPr>
            <p:cNvPr id="19" name="Freeform 19"/>
            <p:cNvSpPr/>
            <p:nvPr/>
          </p:nvSpPr>
          <p:spPr>
            <a:xfrm>
              <a:off x="0" y="0"/>
              <a:ext cx="6282401" cy="2052375"/>
            </a:xfrm>
            <a:custGeom>
              <a:avLst/>
              <a:gdLst/>
              <a:ahLst/>
              <a:cxnLst/>
              <a:rect l="l" t="t" r="r" b="b"/>
              <a:pathLst>
                <a:path w="6282401" h="2052375">
                  <a:moveTo>
                    <a:pt x="0" y="0"/>
                  </a:moveTo>
                  <a:lnTo>
                    <a:pt x="6282401" y="0"/>
                  </a:lnTo>
                  <a:lnTo>
                    <a:pt x="6282401" y="2052375"/>
                  </a:lnTo>
                  <a:lnTo>
                    <a:pt x="0" y="2052375"/>
                  </a:lnTo>
                  <a:close/>
                </a:path>
              </a:pathLst>
            </a:custGeom>
            <a:grpFill/>
            <a:ln>
              <a:solidFill>
                <a:srgbClr val="543820"/>
              </a:solidFill>
            </a:ln>
          </p:spPr>
        </p:sp>
      </p:grpSp>
      <p:sp>
        <p:nvSpPr>
          <p:cNvPr id="23" name="TextBox 20"/>
          <p:cNvSpPr txBox="1"/>
          <p:nvPr/>
        </p:nvSpPr>
        <p:spPr>
          <a:xfrm>
            <a:off x="14420850" y="5170977"/>
            <a:ext cx="2895600" cy="903389"/>
          </a:xfrm>
          <a:prstGeom prst="rect">
            <a:avLst/>
          </a:prstGeom>
        </p:spPr>
        <p:txBody>
          <a:bodyPr wrap="square" lIns="0" tIns="0" rIns="0" bIns="0" rtlCol="0" anchor="t">
            <a:spAutoFit/>
          </a:bodyPr>
          <a:lstStyle/>
          <a:p>
            <a:pPr algn="ctr">
              <a:lnSpc>
                <a:spcPct val="150000"/>
              </a:lnSpc>
              <a:spcBef>
                <a:spcPct val="0"/>
              </a:spcBef>
            </a:pPr>
            <a:r>
              <a:rPr lang="en-US" sz="4400" b="1" dirty="0" smtClean="0">
                <a:solidFill>
                  <a:srgbClr val="FFFFFF"/>
                </a:solidFill>
                <a:latin typeface="Comic Sans MS" pitchFamily="66" charset="0"/>
                <a:ea typeface="Open Sans" charset="0"/>
                <a:cs typeface="Open Sans" charset="0"/>
              </a:rPr>
              <a:t>Solution:</a:t>
            </a:r>
            <a:endParaRPr lang="en-US" sz="4000" b="1" dirty="0">
              <a:solidFill>
                <a:srgbClr val="FFFFFF"/>
              </a:solidFill>
              <a:latin typeface="Comic Sans MS" pitchFamily="66" charset="0"/>
              <a:ea typeface="Open Sans" charset="0"/>
              <a:cs typeface="Open Sans"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86912370"/>
              </p:ext>
            </p:extLst>
          </p:nvPr>
        </p:nvGraphicFramePr>
        <p:xfrm>
          <a:off x="1187686" y="2720340"/>
          <a:ext cx="12192000" cy="6766560"/>
        </p:xfrm>
        <a:graphic>
          <a:graphicData uri="http://schemas.openxmlformats.org/drawingml/2006/table">
            <a:tbl>
              <a:tblPr firstRow="1" bandRow="1">
                <a:tableStyleId>{2D5ABB26-0587-4C30-8999-92F81FD0307C}</a:tableStyleId>
              </a:tblPr>
              <a:tblGrid>
                <a:gridCol w="7499114"/>
                <a:gridCol w="4692886"/>
              </a:tblGrid>
              <a:tr h="370840">
                <a:tc>
                  <a:txBody>
                    <a:bodyPr/>
                    <a:lstStyle/>
                    <a:p>
                      <a:r>
                        <a:rPr lang="en-IN" sz="2400" dirty="0" smtClean="0">
                          <a:solidFill>
                            <a:schemeClr val="bg1"/>
                          </a:solidFill>
                        </a:rPr>
                        <a:t>Particulars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2400" dirty="0" smtClean="0">
                          <a:solidFill>
                            <a:schemeClr val="bg1"/>
                          </a:solidFill>
                        </a:rPr>
                        <a:t>Amount in INR</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r>
                        <a:rPr lang="en-US" sz="2400" dirty="0" smtClean="0">
                          <a:solidFill>
                            <a:schemeClr val="bg1"/>
                          </a:solidFill>
                        </a:rPr>
                        <a:t>A. Estimation of current assets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IN"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Raw materials: (180,000 x 20 x 2)/12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smtClean="0">
                          <a:solidFill>
                            <a:schemeClr val="bg1"/>
                          </a:solidFill>
                        </a:rPr>
                        <a:t>600,000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21/12Work-in-process: (180,000 x 35 x 0.5)/12×0.5</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131,250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Finished goods: (180,000 x 35 x 1)/12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525,000</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Debtors (75% of total units produced): (135,000 x 35 x 2)/12</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787,500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Cash balance</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20,000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Total current assets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2,063,750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B. Estimation of current liabilities</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Suppliers: (180,000 x 20 x1)/12</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2400" dirty="0" smtClean="0">
                          <a:solidFill>
                            <a:schemeClr val="bg1"/>
                          </a:solidFill>
                        </a:rPr>
                        <a:t>300,000</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r>
                        <a:rPr lang="en-US" sz="2400" dirty="0" smtClean="0">
                          <a:solidFill>
                            <a:schemeClr val="bg1"/>
                          </a:solidFill>
                        </a:rPr>
                        <a:t>Wages: (180,000 × 5x 1)/12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75,000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r>
                        <a:rPr lang="en-US" sz="2400" dirty="0" smtClean="0">
                          <a:solidFill>
                            <a:schemeClr val="bg1"/>
                          </a:solidFill>
                        </a:rPr>
                        <a:t>Overheads: (180,000 × 10/10.5)/12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75,000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r>
                        <a:rPr lang="en-US" sz="2400" dirty="0" smtClean="0">
                          <a:solidFill>
                            <a:schemeClr val="bg1"/>
                          </a:solidFill>
                        </a:rPr>
                        <a:t>Total current liabilities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450,000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 Working capital (A-B)</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1,613,750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pic>
        <p:nvPicPr>
          <p:cNvPr id="5128" name="Picture 8" descr="See the source image"/>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173201" y="6533695"/>
            <a:ext cx="3390899" cy="339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558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231609" cy="10287000"/>
            <a:chOff x="0" y="0"/>
            <a:chExt cx="10975479" cy="13716000"/>
          </a:xfrm>
        </p:grpSpPr>
        <p:pic>
          <p:nvPicPr>
            <p:cNvPr id="3" name="Picture 3"/>
            <p:cNvPicPr>
              <a:picLocks noChangeAspect="1"/>
            </p:cNvPicPr>
            <p:nvPr/>
          </p:nvPicPr>
          <p:blipFill>
            <a:blip r:embed="rId2"/>
            <a:srcRect l="53520" t="2331" b="10486"/>
            <a:stretch>
              <a:fillRect/>
            </a:stretch>
          </p:blipFill>
          <p:spPr>
            <a:xfrm>
              <a:off x="0" y="0"/>
              <a:ext cx="10975479" cy="13716000"/>
            </a:xfrm>
            <a:prstGeom prst="rect">
              <a:avLst/>
            </a:prstGeom>
          </p:spPr>
        </p:pic>
      </p:grpSp>
      <p:grpSp>
        <p:nvGrpSpPr>
          <p:cNvPr id="4" name="Group 4"/>
          <p:cNvGrpSpPr/>
          <p:nvPr/>
        </p:nvGrpSpPr>
        <p:grpSpPr>
          <a:xfrm>
            <a:off x="8231609" y="4714964"/>
            <a:ext cx="10056391" cy="5572036"/>
            <a:chOff x="0" y="0"/>
            <a:chExt cx="3668599" cy="2032694"/>
          </a:xfrm>
        </p:grpSpPr>
        <p:sp>
          <p:nvSpPr>
            <p:cNvPr id="5" name="Freeform 5"/>
            <p:cNvSpPr/>
            <p:nvPr/>
          </p:nvSpPr>
          <p:spPr>
            <a:xfrm>
              <a:off x="0" y="0"/>
              <a:ext cx="3668599" cy="2032694"/>
            </a:xfrm>
            <a:custGeom>
              <a:avLst/>
              <a:gdLst/>
              <a:ahLst/>
              <a:cxnLst/>
              <a:rect l="l" t="t" r="r" b="b"/>
              <a:pathLst>
                <a:path w="3668599" h="2032694">
                  <a:moveTo>
                    <a:pt x="0" y="0"/>
                  </a:moveTo>
                  <a:lnTo>
                    <a:pt x="3668599" y="0"/>
                  </a:lnTo>
                  <a:lnTo>
                    <a:pt x="3668599" y="2032694"/>
                  </a:lnTo>
                  <a:lnTo>
                    <a:pt x="0" y="2032694"/>
                  </a:lnTo>
                  <a:close/>
                </a:path>
              </a:pathLst>
            </a:custGeom>
            <a:solidFill>
              <a:srgbClr val="5A3F2B"/>
            </a:solidFill>
          </p:spPr>
        </p:sp>
      </p:grpSp>
      <p:sp>
        <p:nvSpPr>
          <p:cNvPr id="6" name="TextBox 6"/>
          <p:cNvSpPr txBox="1"/>
          <p:nvPr/>
        </p:nvSpPr>
        <p:spPr>
          <a:xfrm>
            <a:off x="8686800" y="5786969"/>
            <a:ext cx="9296400" cy="3693319"/>
          </a:xfrm>
          <a:prstGeom prst="rect">
            <a:avLst/>
          </a:prstGeom>
        </p:spPr>
        <p:txBody>
          <a:bodyPr wrap="square" lIns="0" tIns="0" rIns="0" bIns="0" rtlCol="0" anchor="t">
            <a:spAutoFit/>
          </a:bodyPr>
          <a:lstStyle/>
          <a:p>
            <a:pPr algn="just">
              <a:lnSpc>
                <a:spcPct val="150000"/>
              </a:lnSpc>
              <a:spcBef>
                <a:spcPct val="0"/>
              </a:spcBef>
            </a:pPr>
            <a:r>
              <a:rPr lang="en-US" sz="4000" dirty="0" smtClean="0">
                <a:solidFill>
                  <a:srgbClr val="FFFFFF"/>
                </a:solidFill>
                <a:latin typeface="Open Sans"/>
              </a:rPr>
              <a:t>Managerial activity concerning the finance of the firm. It deals with planning, control and management of financial resource of the firm.</a:t>
            </a:r>
            <a:endParaRPr lang="en-US" sz="4000" dirty="0">
              <a:solidFill>
                <a:srgbClr val="FFFFFF"/>
              </a:solidFill>
              <a:latin typeface="Open Sans"/>
            </a:endParaRPr>
          </a:p>
        </p:txBody>
      </p:sp>
      <p:sp>
        <p:nvSpPr>
          <p:cNvPr id="7" name="TextBox 7"/>
          <p:cNvSpPr txBox="1"/>
          <p:nvPr/>
        </p:nvSpPr>
        <p:spPr>
          <a:xfrm>
            <a:off x="8458200" y="2247900"/>
            <a:ext cx="9525000" cy="1007648"/>
          </a:xfrm>
          <a:prstGeom prst="rect">
            <a:avLst/>
          </a:prstGeom>
        </p:spPr>
        <p:txBody>
          <a:bodyPr wrap="square" lIns="0" tIns="0" rIns="0" bIns="0" rtlCol="0" anchor="t">
            <a:spAutoFit/>
          </a:bodyPr>
          <a:lstStyle/>
          <a:p>
            <a:pPr>
              <a:lnSpc>
                <a:spcPts val="8450"/>
              </a:lnSpc>
            </a:pPr>
            <a:r>
              <a:rPr lang="en-US" sz="6000" dirty="0" smtClean="0">
                <a:solidFill>
                  <a:srgbClr val="5A3F2B"/>
                </a:solidFill>
                <a:latin typeface="Montserrat Extra-Bold"/>
              </a:rPr>
              <a:t>Financial Management</a:t>
            </a:r>
            <a:endParaRPr lang="en-US" sz="6000" dirty="0" smtClean="0">
              <a:solidFill>
                <a:srgbClr val="5A3F2B"/>
              </a:solidFill>
              <a:latin typeface="Montserrat Extra-Bold"/>
            </a:endParaRPr>
          </a:p>
        </p:txBody>
      </p:sp>
      <p:pic>
        <p:nvPicPr>
          <p:cNvPr id="9"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5051934" y="142875"/>
            <a:ext cx="317973" cy="260160"/>
          </a:xfrm>
          <a:prstGeom prst="rect">
            <a:avLst/>
          </a:prstGeom>
        </p:spPr>
      </p:pic>
      <p:sp>
        <p:nvSpPr>
          <p:cNvPr id="10" name="TextBox 6"/>
          <p:cNvSpPr txBox="1"/>
          <p:nvPr/>
        </p:nvSpPr>
        <p:spPr>
          <a:xfrm>
            <a:off x="15544800" y="114300"/>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6" name="TextBox 6"/>
          <p:cNvSpPr txBox="1"/>
          <p:nvPr/>
        </p:nvSpPr>
        <p:spPr>
          <a:xfrm>
            <a:off x="4876800" y="114300"/>
            <a:ext cx="120777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Cash Flow Statement</a:t>
            </a:r>
            <a:endParaRPr lang="en-US" sz="6500" dirty="0">
              <a:solidFill>
                <a:srgbClr val="5A3F2B"/>
              </a:solidFill>
              <a:latin typeface="Montserrat Extra-Bold"/>
            </a:endParaRPr>
          </a:p>
        </p:txBody>
      </p:sp>
      <p:sp>
        <p:nvSpPr>
          <p:cNvPr id="22" name="TextBox 22"/>
          <p:cNvSpPr txBox="1"/>
          <p:nvPr/>
        </p:nvSpPr>
        <p:spPr>
          <a:xfrm>
            <a:off x="5029201" y="1562100"/>
            <a:ext cx="11810200" cy="8186857"/>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5A3F2B"/>
                </a:solidFill>
                <a:latin typeface="Open Sans"/>
              </a:rPr>
              <a:t>The cash generated and utilized by a company is depicted in the cash flow </a:t>
            </a:r>
            <a:r>
              <a:rPr lang="en-US" sz="2800" dirty="0" smtClean="0">
                <a:solidFill>
                  <a:srgbClr val="5A3F2B"/>
                </a:solidFill>
                <a:latin typeface="Open Sans"/>
              </a:rPr>
              <a:t>statement.</a:t>
            </a:r>
          </a:p>
          <a:p>
            <a:pPr algn="just">
              <a:lnSpc>
                <a:spcPct val="150000"/>
              </a:lnSpc>
              <a:spcBef>
                <a:spcPct val="0"/>
              </a:spcBef>
            </a:pPr>
            <a:r>
              <a:rPr lang="en-US" sz="2800" dirty="0">
                <a:solidFill>
                  <a:srgbClr val="5A3F2B"/>
                </a:solidFill>
                <a:latin typeface="Open Sans"/>
              </a:rPr>
              <a:t>The salient features of a cash flow statement are</a:t>
            </a:r>
            <a:r>
              <a:rPr lang="en-US" sz="2800" dirty="0" smtClean="0">
                <a:solidFill>
                  <a:srgbClr val="5A3F2B"/>
                </a:solidFill>
                <a:latin typeface="Open Sans"/>
              </a:rPr>
              <a:t>:</a:t>
            </a:r>
          </a:p>
          <a:p>
            <a:pPr marL="457200" indent="-457200" algn="just">
              <a:lnSpc>
                <a:spcPct val="150000"/>
              </a:lnSpc>
              <a:spcBef>
                <a:spcPct val="0"/>
              </a:spcBef>
              <a:buFont typeface="Arial" pitchFamily="34" charset="0"/>
              <a:buChar char="•"/>
            </a:pPr>
            <a:r>
              <a:rPr lang="en-US" sz="2800" dirty="0">
                <a:solidFill>
                  <a:srgbClr val="5A3F2B"/>
                </a:solidFill>
                <a:latin typeface="Open Sans"/>
              </a:rPr>
              <a:t>Prepared for a given period. </a:t>
            </a:r>
            <a:endParaRPr lang="en-US" sz="2800" dirty="0" smtClean="0">
              <a:solidFill>
                <a:srgbClr val="5A3F2B"/>
              </a:solidFill>
              <a:latin typeface="Open Sans"/>
            </a:endParaRPr>
          </a:p>
          <a:p>
            <a:pPr marL="457200" indent="-457200">
              <a:lnSpc>
                <a:spcPct val="150000"/>
              </a:lnSpc>
              <a:spcBef>
                <a:spcPct val="0"/>
              </a:spcBef>
              <a:buFont typeface="Arial" pitchFamily="34" charset="0"/>
              <a:buChar char="•"/>
            </a:pPr>
            <a:r>
              <a:rPr lang="en-US" sz="2800" dirty="0" smtClean="0">
                <a:solidFill>
                  <a:srgbClr val="5A3F2B"/>
                </a:solidFill>
                <a:latin typeface="Open Sans"/>
              </a:rPr>
              <a:t>A </a:t>
            </a:r>
            <a:r>
              <a:rPr lang="en-US" sz="2800" dirty="0">
                <a:solidFill>
                  <a:srgbClr val="5A3F2B"/>
                </a:solidFill>
                <a:latin typeface="Open Sans"/>
              </a:rPr>
              <a:t>derived </a:t>
            </a:r>
            <a:r>
              <a:rPr lang="en-US" sz="2800" dirty="0" smtClean="0">
                <a:solidFill>
                  <a:srgbClr val="5A3F2B"/>
                </a:solidFill>
                <a:latin typeface="Open Sans"/>
              </a:rPr>
              <a:t>statement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Comparative </a:t>
            </a:r>
            <a:r>
              <a:rPr lang="en-US" sz="2800" dirty="0">
                <a:solidFill>
                  <a:srgbClr val="5A3F2B"/>
                </a:solidFill>
                <a:latin typeface="Open Sans"/>
              </a:rPr>
              <a:t>position. </a:t>
            </a:r>
            <a:endParaRPr lang="en-US" sz="2800" dirty="0" smtClean="0">
              <a:solidFill>
                <a:srgbClr val="5A3F2B"/>
              </a:solidFill>
              <a:latin typeface="Open Sans"/>
            </a:endParaRPr>
          </a:p>
          <a:p>
            <a:pPr marL="457200" indent="-457200">
              <a:lnSpc>
                <a:spcPct val="150000"/>
              </a:lnSpc>
              <a:spcBef>
                <a:spcPct val="0"/>
              </a:spcBef>
              <a:buFont typeface="Arial" pitchFamily="34" charset="0"/>
              <a:buChar char="•"/>
            </a:pPr>
            <a:r>
              <a:rPr lang="en-US" sz="2800" dirty="0" smtClean="0">
                <a:solidFill>
                  <a:srgbClr val="5A3F2B"/>
                </a:solidFill>
                <a:latin typeface="Open Sans"/>
              </a:rPr>
              <a:t>Vertically </a:t>
            </a:r>
            <a:r>
              <a:rPr lang="en-US" sz="2800" dirty="0">
                <a:solidFill>
                  <a:srgbClr val="5A3F2B"/>
                </a:solidFill>
                <a:latin typeface="Open Sans"/>
              </a:rPr>
              <a:t>drawn</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Cash </a:t>
            </a:r>
            <a:r>
              <a:rPr lang="en-US" sz="2800" dirty="0">
                <a:solidFill>
                  <a:srgbClr val="5A3F2B"/>
                </a:solidFill>
                <a:latin typeface="Open Sans"/>
              </a:rPr>
              <a:t>flows from operating, investing, and financing activities</a:t>
            </a:r>
            <a:r>
              <a:rPr lang="en-US" sz="2800" dirty="0" smtClean="0">
                <a:solidFill>
                  <a:srgbClr val="5A3F2B"/>
                </a:solidFill>
                <a:latin typeface="Open Sans"/>
              </a:rPr>
              <a:t>. </a:t>
            </a:r>
          </a:p>
          <a:p>
            <a:pPr marL="457200" indent="-457200">
              <a:lnSpc>
                <a:spcPct val="150000"/>
              </a:lnSpc>
              <a:spcBef>
                <a:spcPct val="0"/>
              </a:spcBef>
              <a:buFont typeface="Arial" pitchFamily="34" charset="0"/>
              <a:buChar char="•"/>
            </a:pPr>
            <a:r>
              <a:rPr lang="en-US" sz="2800" dirty="0" smtClean="0">
                <a:solidFill>
                  <a:srgbClr val="5A3F2B"/>
                </a:solidFill>
                <a:latin typeface="Open Sans"/>
              </a:rPr>
              <a:t>Reconciliation </a:t>
            </a:r>
            <a:r>
              <a:rPr lang="en-US" sz="2800" dirty="0">
                <a:solidFill>
                  <a:srgbClr val="5A3F2B"/>
                </a:solidFill>
                <a:latin typeface="Open Sans"/>
              </a:rPr>
              <a:t>with the opening and closing balances of cash and cash equivalents</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Indirect </a:t>
            </a:r>
            <a:r>
              <a:rPr lang="en-US" sz="2800" dirty="0">
                <a:solidFill>
                  <a:srgbClr val="5A3F2B"/>
                </a:solidFill>
                <a:latin typeface="Open Sans"/>
              </a:rPr>
              <a:t>method for cash flows from operating activities</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Signed </a:t>
            </a:r>
            <a:r>
              <a:rPr lang="en-US" sz="2800" dirty="0">
                <a:solidFill>
                  <a:srgbClr val="5A3F2B"/>
                </a:solidFill>
                <a:latin typeface="Open Sans"/>
              </a:rPr>
              <a:t>by the person who prepared it and the </a:t>
            </a:r>
            <a:r>
              <a:rPr lang="en-US" sz="2800" dirty="0" smtClean="0">
                <a:solidFill>
                  <a:srgbClr val="5A3F2B"/>
                </a:solidFill>
                <a:latin typeface="Open Sans"/>
              </a:rPr>
              <a:t>auditors.</a:t>
            </a:r>
          </a:p>
          <a:p>
            <a:pPr>
              <a:spcBef>
                <a:spcPct val="0"/>
              </a:spcBef>
            </a:pPr>
            <a:endParaRPr lang="en-US" sz="2800" dirty="0">
              <a:solidFill>
                <a:srgbClr val="5A3F2B"/>
              </a:solidFill>
              <a:latin typeface="Open Sans"/>
            </a:endParaRPr>
          </a:p>
        </p:txBody>
      </p:sp>
      <p:pic>
        <p:nvPicPr>
          <p:cNvPr id="3078"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5" y="8039100"/>
            <a:ext cx="5028245" cy="223750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12"/>
          <p:cNvSpPr txBox="1"/>
          <p:nvPr/>
        </p:nvSpPr>
        <p:spPr>
          <a:xfrm>
            <a:off x="446299" y="1566333"/>
            <a:ext cx="3744701" cy="5405967"/>
          </a:xfrm>
          <a:prstGeom prst="rect">
            <a:avLst/>
          </a:prstGeom>
        </p:spPr>
        <p:txBody>
          <a:bodyPr wrap="square" lIns="0" tIns="0" rIns="0" bIns="0" rtlCol="0" anchor="t">
            <a:spAutoFit/>
          </a:bodyPr>
          <a:lstStyle/>
          <a:p>
            <a:pPr>
              <a:lnSpc>
                <a:spcPts val="2844"/>
              </a:lnSpc>
              <a:spcBef>
                <a:spcPct val="0"/>
              </a:spcBef>
            </a:pPr>
            <a:r>
              <a:rPr lang="en-US" sz="2800" dirty="0" smtClean="0">
                <a:solidFill>
                  <a:srgbClr val="FFFFFF"/>
                </a:solidFill>
                <a:latin typeface="Open Sans Bold"/>
              </a:rPr>
              <a:t>It provides benefits:</a:t>
            </a:r>
          </a:p>
          <a:p>
            <a:pPr>
              <a:lnSpc>
                <a:spcPts val="2844"/>
              </a:lnSpc>
              <a:spcBef>
                <a:spcPct val="0"/>
              </a:spcBef>
            </a:pPr>
            <a:endParaRPr lang="en-US" sz="2800" dirty="0" smtClean="0">
              <a:solidFill>
                <a:srgbClr val="FFFFFF"/>
              </a:solidFill>
              <a:latin typeface="Open Sans Bold"/>
            </a:endParaRPr>
          </a:p>
          <a:p>
            <a:pPr algn="just">
              <a:lnSpc>
                <a:spcPct val="150000"/>
              </a:lnSpc>
              <a:spcBef>
                <a:spcPct val="0"/>
              </a:spcBef>
            </a:pPr>
            <a:r>
              <a:rPr lang="en-US" sz="2031" b="1" dirty="0">
                <a:solidFill>
                  <a:srgbClr val="FFFFFF"/>
                </a:solidFill>
                <a:latin typeface="MS Reference Sans Serif" pitchFamily="34" charset="0"/>
                <a:cs typeface="Myanmar Text" pitchFamily="34" charset="0"/>
              </a:rPr>
              <a:t>It enables users to analyse the changes in the net assets of an enterprise, its financial structure </a:t>
            </a:r>
            <a:r>
              <a:rPr lang="en-US" sz="2031" b="1" dirty="0" smtClean="0">
                <a:solidFill>
                  <a:srgbClr val="FFFFFF"/>
                </a:solidFill>
                <a:latin typeface="MS Reference Sans Serif" pitchFamily="34" charset="0"/>
                <a:cs typeface="Myanmar Text" pitchFamily="34" charset="0"/>
              </a:rPr>
              <a:t>including </a:t>
            </a:r>
            <a:r>
              <a:rPr lang="en-US" sz="2031" b="1" dirty="0">
                <a:solidFill>
                  <a:srgbClr val="FFFFFF"/>
                </a:solidFill>
                <a:latin typeface="MS Reference Sans Serif" pitchFamily="34" charset="0"/>
                <a:cs typeface="Myanmar Text" pitchFamily="34" charset="0"/>
              </a:rPr>
              <a:t>its liquidity and solvency, and its ability to affect the amount and timing of cash flows in order to adapt to changing circumstances and opportunities.</a:t>
            </a:r>
            <a:endParaRPr lang="en-US" sz="2031" b="1" dirty="0">
              <a:solidFill>
                <a:srgbClr val="FFFFFF"/>
              </a:solidFill>
              <a:latin typeface="MS Reference Sans Serif" pitchFamily="34" charset="0"/>
              <a:cs typeface="Myanmar Text" pitchFamily="34" charset="0"/>
            </a:endParaRPr>
          </a:p>
        </p:txBody>
      </p:sp>
      <p:pic>
        <p:nvPicPr>
          <p:cNvPr id="35"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5241217" y="135255"/>
            <a:ext cx="317973" cy="260160"/>
          </a:xfrm>
          <a:prstGeom prst="rect">
            <a:avLst/>
          </a:prstGeom>
        </p:spPr>
      </p:pic>
      <p:sp>
        <p:nvSpPr>
          <p:cNvPr id="36" name="TextBox 9"/>
          <p:cNvSpPr txBox="1"/>
          <p:nvPr/>
        </p:nvSpPr>
        <p:spPr>
          <a:xfrm>
            <a:off x="15734083" y="10668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6" name="TextBox 6"/>
          <p:cNvSpPr txBox="1"/>
          <p:nvPr/>
        </p:nvSpPr>
        <p:spPr>
          <a:xfrm>
            <a:off x="5257800" y="1028700"/>
            <a:ext cx="116967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Cash Flow Statement</a:t>
            </a:r>
            <a:endParaRPr lang="en-US" sz="6500" dirty="0">
              <a:solidFill>
                <a:srgbClr val="5A3F2B"/>
              </a:solidFill>
              <a:latin typeface="Montserrat Extra-Bold"/>
            </a:endParaRPr>
          </a:p>
        </p:txBody>
      </p:sp>
      <p:sp>
        <p:nvSpPr>
          <p:cNvPr id="9" name="TextBox 9"/>
          <p:cNvSpPr txBox="1"/>
          <p:nvPr/>
        </p:nvSpPr>
        <p:spPr>
          <a:xfrm>
            <a:off x="228600" y="1774119"/>
            <a:ext cx="4038600" cy="5539978"/>
          </a:xfrm>
          <a:prstGeom prst="rect">
            <a:avLst/>
          </a:prstGeom>
        </p:spPr>
        <p:txBody>
          <a:bodyPr wrap="square" lIns="0" tIns="0" rIns="0" bIns="0" rtlCol="0" anchor="t">
            <a:spAutoFit/>
          </a:bodyPr>
          <a:lstStyle/>
          <a:p>
            <a:pPr algn="just">
              <a:spcBef>
                <a:spcPct val="0"/>
              </a:spcBef>
            </a:pPr>
            <a:r>
              <a:rPr lang="en-US" sz="2400" dirty="0">
                <a:solidFill>
                  <a:srgbClr val="FFFFFF"/>
                </a:solidFill>
                <a:latin typeface="Open Sans" charset="0"/>
                <a:ea typeface="Open Sans" charset="0"/>
                <a:cs typeface="Open Sans" charset="0"/>
              </a:rPr>
              <a:t>It helps in examining the relationship between profitability and net cash flow</a:t>
            </a:r>
            <a:r>
              <a:rPr lang="en-US" sz="2400" dirty="0" smtClean="0">
                <a:solidFill>
                  <a:srgbClr val="FFFFFF"/>
                </a:solidFill>
                <a:latin typeface="Open Sans" charset="0"/>
                <a:ea typeface="Open Sans" charset="0"/>
                <a:cs typeface="Open Sans" charset="0"/>
              </a:rPr>
              <a:t>.</a:t>
            </a:r>
          </a:p>
          <a:p>
            <a:pPr algn="just">
              <a:spcBef>
                <a:spcPct val="0"/>
              </a:spcBef>
            </a:pPr>
            <a:endParaRPr lang="en-US" sz="2400" dirty="0">
              <a:solidFill>
                <a:srgbClr val="FFFFFF"/>
              </a:solidFill>
              <a:latin typeface="Open Sans" charset="0"/>
              <a:ea typeface="Open Sans" charset="0"/>
              <a:cs typeface="Open Sans" charset="0"/>
            </a:endParaRPr>
          </a:p>
          <a:p>
            <a:pPr algn="just">
              <a:spcBef>
                <a:spcPct val="0"/>
              </a:spcBef>
            </a:pPr>
            <a:r>
              <a:rPr lang="en-US" sz="2400" dirty="0">
                <a:solidFill>
                  <a:srgbClr val="FFFFFF"/>
                </a:solidFill>
                <a:latin typeface="Open Sans" charset="0"/>
                <a:ea typeface="Open Sans" charset="0"/>
                <a:cs typeface="Open Sans" charset="0"/>
              </a:rPr>
              <a:t>It is useful in checking the accuracy of the past assessments of future cash flows</a:t>
            </a:r>
            <a:r>
              <a:rPr lang="en-US" sz="2400" dirty="0" smtClean="0">
                <a:solidFill>
                  <a:srgbClr val="FFFFFF"/>
                </a:solidFill>
                <a:latin typeface="Open Sans" charset="0"/>
                <a:ea typeface="Open Sans" charset="0"/>
                <a:cs typeface="Open Sans" charset="0"/>
              </a:rPr>
              <a:t>.</a:t>
            </a:r>
          </a:p>
          <a:p>
            <a:pPr algn="just">
              <a:spcBef>
                <a:spcPct val="0"/>
              </a:spcBef>
            </a:pPr>
            <a:endParaRPr lang="en-US" sz="2400" dirty="0">
              <a:solidFill>
                <a:srgbClr val="FFFFFF"/>
              </a:solidFill>
              <a:latin typeface="Open Sans" charset="0"/>
              <a:ea typeface="Open Sans" charset="0"/>
              <a:cs typeface="Open Sans" charset="0"/>
            </a:endParaRPr>
          </a:p>
          <a:p>
            <a:pPr algn="just">
              <a:spcBef>
                <a:spcPct val="0"/>
              </a:spcBef>
            </a:pPr>
            <a:r>
              <a:rPr lang="en-US" sz="2400" dirty="0">
                <a:solidFill>
                  <a:srgbClr val="FFFFFF"/>
                </a:solidFill>
                <a:latin typeface="Open Sans" charset="0"/>
                <a:ea typeface="Open Sans" charset="0"/>
                <a:cs typeface="Open Sans" charset="0"/>
              </a:rPr>
              <a:t>Historical cash flow information is often used as an indicator of the amount, timing, and </a:t>
            </a:r>
            <a:r>
              <a:rPr lang="en-US" sz="2400" dirty="0" smtClean="0">
                <a:solidFill>
                  <a:srgbClr val="FFFFFF"/>
                </a:solidFill>
                <a:latin typeface="Open Sans" charset="0"/>
                <a:ea typeface="Open Sans" charset="0"/>
                <a:cs typeface="Open Sans" charset="0"/>
              </a:rPr>
              <a:t>certainty of </a:t>
            </a:r>
            <a:r>
              <a:rPr lang="en-US" sz="2400" dirty="0">
                <a:solidFill>
                  <a:srgbClr val="FFFFFF"/>
                </a:solidFill>
                <a:latin typeface="Open Sans" charset="0"/>
                <a:ea typeface="Open Sans" charset="0"/>
                <a:cs typeface="Open Sans" charset="0"/>
              </a:rPr>
              <a:t>future cash flows.</a:t>
            </a:r>
            <a:endParaRPr lang="en-US" sz="2400" dirty="0">
              <a:solidFill>
                <a:srgbClr val="FFFFFF"/>
              </a:solidFill>
              <a:latin typeface="Open Sans" charset="0"/>
              <a:ea typeface="Open Sans" charset="0"/>
              <a:cs typeface="Open Sans"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3147231259"/>
              </p:ext>
            </p:extLst>
          </p:nvPr>
        </p:nvGraphicFramePr>
        <p:xfrm>
          <a:off x="5105400" y="2674620"/>
          <a:ext cx="12192000" cy="6583680"/>
        </p:xfrm>
        <a:graphic>
          <a:graphicData uri="http://schemas.openxmlformats.org/drawingml/2006/table">
            <a:tbl>
              <a:tblPr firstRow="1" bandRow="1">
                <a:tableStyleId>{2D5ABB26-0587-4C30-8999-92F81FD0307C}</a:tableStyleId>
              </a:tblPr>
              <a:tblGrid>
                <a:gridCol w="3048000"/>
                <a:gridCol w="3048000"/>
                <a:gridCol w="3048000"/>
                <a:gridCol w="3048000"/>
              </a:tblGrid>
              <a:tr h="370840">
                <a:tc>
                  <a:txBody>
                    <a:bodyPr/>
                    <a:lstStyle/>
                    <a:p>
                      <a:pPr algn="ctr"/>
                      <a:r>
                        <a:rPr lang="en-US" sz="2400" dirty="0" smtClean="0">
                          <a:solidFill>
                            <a:schemeClr val="bg2">
                              <a:lumMod val="25000"/>
                            </a:schemeClr>
                          </a:solidFill>
                        </a:rPr>
                        <a:t>Year</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March 17</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	March 16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March 15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gridSpan="4">
                  <a:txBody>
                    <a:bodyPr/>
                    <a:lstStyle/>
                    <a:p>
                      <a:pPr algn="ctr"/>
                      <a:r>
                        <a:rPr lang="en-US" sz="2400" b="1" dirty="0" smtClean="0">
                          <a:solidFill>
                            <a:schemeClr val="bg2">
                              <a:lumMod val="25000"/>
                            </a:schemeClr>
                          </a:solidFill>
                        </a:rPr>
                        <a:t>Cash Flow Summary</a:t>
                      </a:r>
                      <a:endParaRPr lang="en-IN" sz="2400" b="1"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dirty="0"/>
                    </a:p>
                  </a:txBody>
                  <a:tcPr/>
                </a:tc>
                <a:tc hMerge="1">
                  <a:txBody>
                    <a:bodyPr/>
                    <a:lstStyle/>
                    <a:p>
                      <a:endParaRPr lang="en-IN" dirty="0"/>
                    </a:p>
                  </a:txBody>
                  <a:tcPr/>
                </a:tc>
              </a:tr>
              <a:tr h="370840">
                <a:tc>
                  <a:txBody>
                    <a:bodyPr/>
                    <a:lstStyle/>
                    <a:p>
                      <a:pPr algn="l"/>
                      <a:r>
                        <a:rPr lang="en-US" sz="2400" dirty="0" smtClean="0">
                          <a:solidFill>
                            <a:schemeClr val="bg2">
                              <a:lumMod val="25000"/>
                            </a:schemeClr>
                          </a:solidFill>
                        </a:rPr>
                        <a:t>Cash and Cash Equivalents at Beginning of the year</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-2,390.49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-1,100.65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27.66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n-US" sz="2400" dirty="0" smtClean="0">
                          <a:solidFill>
                            <a:schemeClr val="bg2">
                              <a:lumMod val="25000"/>
                            </a:schemeClr>
                          </a:solidFill>
                        </a:rPr>
                        <a:t>Net Cash from Operating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9,982.73</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6,783.05</a:t>
                      </a:r>
                      <a:endParaRPr lang="en-IN" sz="2400" dirty="0" smtClean="0">
                        <a:solidFill>
                          <a:schemeClr val="bg2">
                            <a:lumMod val="25000"/>
                          </a:schemeClr>
                        </a:solidFill>
                      </a:endParaRPr>
                    </a:p>
                    <a:p>
                      <a:pPr algn="ct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17,841.09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Cash Used in Investing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-5,309.84</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-4,354.32</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-3,291.33</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Cash Used in Financing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-4,015.28</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-3,718.57</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-14,568.26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Inc./(Dec) in Cash and Cash Equivalent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657.61</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-1,289.84</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-18.5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n-US" sz="2400" dirty="0" smtClean="0">
                          <a:solidFill>
                            <a:schemeClr val="bg2">
                              <a:lumMod val="25000"/>
                            </a:schemeClr>
                          </a:solidFill>
                        </a:rPr>
                        <a:t>Cash and Cash Equivalents at End of the year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-1,732.88</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-2,390.49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9.16</a:t>
                      </a:r>
                      <a:endParaRPr lang="en-IN" sz="2400" dirty="0" smtClean="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22"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5" y="8039100"/>
            <a:ext cx="5028245" cy="22375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5241217" y="219075"/>
            <a:ext cx="317973" cy="260160"/>
          </a:xfrm>
          <a:prstGeom prst="rect">
            <a:avLst/>
          </a:prstGeom>
        </p:spPr>
      </p:pic>
      <p:sp>
        <p:nvSpPr>
          <p:cNvPr id="24" name="TextBox 9"/>
          <p:cNvSpPr txBox="1"/>
          <p:nvPr/>
        </p:nvSpPr>
        <p:spPr>
          <a:xfrm>
            <a:off x="15734083" y="19050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extLst>
      <p:ext uri="{BB962C8B-B14F-4D97-AF65-F5344CB8AC3E}">
        <p14:creationId xmlns:p14="http://schemas.microsoft.com/office/powerpoint/2010/main" val="34892104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768540"/>
            <a:ext cx="317973" cy="260160"/>
          </a:xfrm>
          <a:prstGeom prst="rect">
            <a:avLst/>
          </a:prstGeom>
        </p:spPr>
      </p:pic>
      <p:sp>
        <p:nvSpPr>
          <p:cNvPr id="3" name="TextBox 3"/>
          <p:cNvSpPr txBox="1"/>
          <p:nvPr/>
        </p:nvSpPr>
        <p:spPr>
          <a:xfrm>
            <a:off x="1521566" y="739965"/>
            <a:ext cx="2413565"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19" name="Group 19"/>
          <p:cNvGrpSpPr/>
          <p:nvPr/>
        </p:nvGrpSpPr>
        <p:grpSpPr>
          <a:xfrm>
            <a:off x="0" y="7695290"/>
            <a:ext cx="334857" cy="1563010"/>
            <a:chOff x="0" y="0"/>
            <a:chExt cx="505184" cy="2358041"/>
          </a:xfrm>
        </p:grpSpPr>
        <p:sp>
          <p:nvSpPr>
            <p:cNvPr id="20" name="Freeform 20"/>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21" name="TextBox 21"/>
          <p:cNvSpPr txBox="1"/>
          <p:nvPr/>
        </p:nvSpPr>
        <p:spPr>
          <a:xfrm>
            <a:off x="8610600" y="1615058"/>
            <a:ext cx="9220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Break-Even Analysis</a:t>
            </a:r>
            <a:endParaRPr lang="en-US" sz="6500" dirty="0">
              <a:solidFill>
                <a:srgbClr val="5A3F2B"/>
              </a:solidFill>
              <a:latin typeface="Montserrat Extra-Bold"/>
            </a:endParaRPr>
          </a:p>
        </p:txBody>
      </p:sp>
      <p:sp>
        <p:nvSpPr>
          <p:cNvPr id="22" name="TextBox 22"/>
          <p:cNvSpPr txBox="1"/>
          <p:nvPr/>
        </p:nvSpPr>
        <p:spPr>
          <a:xfrm>
            <a:off x="8686800" y="3438585"/>
            <a:ext cx="8902700" cy="4524315"/>
          </a:xfrm>
          <a:prstGeom prst="rect">
            <a:avLst/>
          </a:prstGeom>
        </p:spPr>
        <p:txBody>
          <a:bodyPr wrap="square" lIns="0" tIns="0" rIns="0" bIns="0" rtlCol="0" anchor="t">
            <a:spAutoFit/>
          </a:bodyPr>
          <a:lstStyle/>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BEP is a calculation that forecasts the point at which a company’s total revenue</a:t>
            </a:r>
            <a:r>
              <a:rPr lang="en-US" sz="2800" dirty="0" smtClean="0">
                <a:solidFill>
                  <a:srgbClr val="5A3F2B"/>
                </a:solidFill>
                <a:latin typeface="Open Sans"/>
              </a:rPr>
              <a:t>s are equal to its total expenses. </a:t>
            </a:r>
          </a:p>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BEP is the point of business operations when the business neither earns any profit nor any loss.</a:t>
            </a:r>
          </a:p>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Break even analysis focuses on the relationship between fixed cost, variable cost and selling price.</a:t>
            </a:r>
            <a:endParaRPr lang="en-US" sz="2800" dirty="0">
              <a:solidFill>
                <a:srgbClr val="5A3F2B"/>
              </a:solidFill>
              <a:latin typeface="Open Sans"/>
            </a:endParaRPr>
          </a:p>
        </p:txBody>
      </p:sp>
      <p:grpSp>
        <p:nvGrpSpPr>
          <p:cNvPr id="23" name="Group 23"/>
          <p:cNvGrpSpPr/>
          <p:nvPr/>
        </p:nvGrpSpPr>
        <p:grpSpPr>
          <a:xfrm>
            <a:off x="8256869" y="8625384"/>
            <a:ext cx="9726331" cy="1394916"/>
            <a:chOff x="0" y="0"/>
            <a:chExt cx="7826849" cy="2052375"/>
          </a:xfrm>
        </p:grpSpPr>
        <p:sp>
          <p:nvSpPr>
            <p:cNvPr id="24" name="Freeform 24"/>
            <p:cNvSpPr/>
            <p:nvPr/>
          </p:nvSpPr>
          <p:spPr>
            <a:xfrm>
              <a:off x="0" y="0"/>
              <a:ext cx="7826849" cy="2052375"/>
            </a:xfrm>
            <a:custGeom>
              <a:avLst/>
              <a:gdLst/>
              <a:ahLst/>
              <a:cxnLst/>
              <a:rect l="l" t="t" r="r" b="b"/>
              <a:pathLst>
                <a:path w="7826849" h="2052375">
                  <a:moveTo>
                    <a:pt x="0" y="0"/>
                  </a:moveTo>
                  <a:lnTo>
                    <a:pt x="7826849" y="0"/>
                  </a:lnTo>
                  <a:lnTo>
                    <a:pt x="7826849" y="2052375"/>
                  </a:lnTo>
                  <a:lnTo>
                    <a:pt x="0" y="2052375"/>
                  </a:lnTo>
                  <a:close/>
                </a:path>
              </a:pathLst>
            </a:custGeom>
            <a:solidFill>
              <a:srgbClr val="BE9A6D"/>
            </a:solidFill>
          </p:spPr>
        </p:sp>
      </p:grpSp>
      <p:cxnSp>
        <p:nvCxnSpPr>
          <p:cNvPr id="28" name="Straight Arrow Connector 27"/>
          <p:cNvCxnSpPr/>
          <p:nvPr/>
        </p:nvCxnSpPr>
        <p:spPr>
          <a:xfrm flipV="1">
            <a:off x="1028700" y="2705100"/>
            <a:ext cx="0" cy="544937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028700" y="8154470"/>
            <a:ext cx="6210300" cy="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028700" y="3038115"/>
            <a:ext cx="5295900" cy="511635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1028700" y="6185149"/>
            <a:ext cx="6057900" cy="25151"/>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028700" y="4586942"/>
            <a:ext cx="6057900" cy="1623359"/>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3810000" y="5501449"/>
            <a:ext cx="0" cy="265302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086600" y="4597657"/>
            <a:ext cx="0" cy="1587492"/>
          </a:xfrm>
          <a:prstGeom prst="straightConnector1">
            <a:avLst/>
          </a:prstGeom>
          <a:ln>
            <a:solidFill>
              <a:schemeClr val="bg2">
                <a:lumMod val="50000"/>
              </a:schemeClr>
            </a:solidFill>
            <a:headEnd type="arrow"/>
            <a:tailEnd type="arrow"/>
          </a:ln>
        </p:spPr>
        <p:style>
          <a:lnRef idx="2">
            <a:schemeClr val="accent2"/>
          </a:lnRef>
          <a:fillRef idx="0">
            <a:schemeClr val="accent2"/>
          </a:fillRef>
          <a:effectRef idx="1">
            <a:schemeClr val="accent2"/>
          </a:effectRef>
          <a:fontRef idx="minor">
            <a:schemeClr val="tx1"/>
          </a:fontRef>
        </p:style>
      </p:cxnSp>
      <p:cxnSp>
        <p:nvCxnSpPr>
          <p:cNvPr id="49" name="Straight Arrow Connector 48"/>
          <p:cNvCxnSpPr/>
          <p:nvPr/>
        </p:nvCxnSpPr>
        <p:spPr>
          <a:xfrm>
            <a:off x="7086600" y="6223008"/>
            <a:ext cx="0" cy="1931462"/>
          </a:xfrm>
          <a:prstGeom prst="straightConnector1">
            <a:avLst/>
          </a:prstGeom>
          <a:ln>
            <a:solidFill>
              <a:schemeClr val="bg2">
                <a:lumMod val="50000"/>
              </a:schemeClr>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51" name="TextBox 10"/>
          <p:cNvSpPr txBox="1"/>
          <p:nvPr/>
        </p:nvSpPr>
        <p:spPr>
          <a:xfrm>
            <a:off x="5687731" y="2728910"/>
            <a:ext cx="636869" cy="306687"/>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A</a:t>
            </a:r>
            <a:endParaRPr lang="en-US" sz="2000" dirty="0">
              <a:solidFill>
                <a:srgbClr val="5A3F2B"/>
              </a:solidFill>
              <a:latin typeface="Open Sans"/>
            </a:endParaRPr>
          </a:p>
        </p:txBody>
      </p:sp>
      <p:sp>
        <p:nvSpPr>
          <p:cNvPr id="53" name="TextBox 10"/>
          <p:cNvSpPr txBox="1"/>
          <p:nvPr/>
        </p:nvSpPr>
        <p:spPr>
          <a:xfrm>
            <a:off x="3401731" y="51435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P</a:t>
            </a:r>
            <a:endParaRPr lang="en-US" sz="2000" dirty="0">
              <a:solidFill>
                <a:srgbClr val="5A3F2B"/>
              </a:solidFill>
              <a:latin typeface="Open Sans"/>
            </a:endParaRPr>
          </a:p>
        </p:txBody>
      </p:sp>
      <p:sp>
        <p:nvSpPr>
          <p:cNvPr id="54" name="TextBox 10"/>
          <p:cNvSpPr txBox="1"/>
          <p:nvPr/>
        </p:nvSpPr>
        <p:spPr>
          <a:xfrm>
            <a:off x="533400" y="6057900"/>
            <a:ext cx="636869" cy="320601"/>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B</a:t>
            </a:r>
            <a:endParaRPr lang="en-US" sz="2000" dirty="0">
              <a:solidFill>
                <a:srgbClr val="5A3F2B"/>
              </a:solidFill>
              <a:latin typeface="Open Sans"/>
            </a:endParaRPr>
          </a:p>
        </p:txBody>
      </p:sp>
      <p:sp>
        <p:nvSpPr>
          <p:cNvPr id="55" name="TextBox 10"/>
          <p:cNvSpPr txBox="1"/>
          <p:nvPr/>
        </p:nvSpPr>
        <p:spPr>
          <a:xfrm>
            <a:off x="2411131" y="7351413"/>
            <a:ext cx="636869" cy="320601"/>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Loss</a:t>
            </a:r>
            <a:endParaRPr lang="en-US" sz="2000" dirty="0">
              <a:solidFill>
                <a:srgbClr val="5A3F2B"/>
              </a:solidFill>
              <a:latin typeface="Open Sans"/>
            </a:endParaRPr>
          </a:p>
        </p:txBody>
      </p:sp>
      <p:sp>
        <p:nvSpPr>
          <p:cNvPr id="56" name="TextBox 10"/>
          <p:cNvSpPr txBox="1"/>
          <p:nvPr/>
        </p:nvSpPr>
        <p:spPr>
          <a:xfrm>
            <a:off x="3505200" y="82677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Q</a:t>
            </a:r>
            <a:endParaRPr lang="en-US" sz="2000" dirty="0">
              <a:solidFill>
                <a:srgbClr val="5A3F2B"/>
              </a:solidFill>
              <a:latin typeface="Open Sans"/>
            </a:endParaRPr>
          </a:p>
        </p:txBody>
      </p:sp>
      <p:sp>
        <p:nvSpPr>
          <p:cNvPr id="57" name="TextBox 10"/>
          <p:cNvSpPr txBox="1"/>
          <p:nvPr/>
        </p:nvSpPr>
        <p:spPr>
          <a:xfrm>
            <a:off x="3935131" y="7353300"/>
            <a:ext cx="941669"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Profit</a:t>
            </a:r>
            <a:endParaRPr lang="en-US" sz="2000" dirty="0">
              <a:solidFill>
                <a:srgbClr val="5A3F2B"/>
              </a:solidFill>
              <a:latin typeface="Open Sans"/>
            </a:endParaRPr>
          </a:p>
        </p:txBody>
      </p:sp>
      <p:sp>
        <p:nvSpPr>
          <p:cNvPr id="58" name="TextBox 10"/>
          <p:cNvSpPr txBox="1"/>
          <p:nvPr/>
        </p:nvSpPr>
        <p:spPr>
          <a:xfrm>
            <a:off x="3810000" y="5432499"/>
            <a:ext cx="2819400"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Break-even Point</a:t>
            </a:r>
            <a:endParaRPr lang="en-US" sz="2000" dirty="0">
              <a:solidFill>
                <a:srgbClr val="5A3F2B"/>
              </a:solidFill>
              <a:latin typeface="Open Sans"/>
            </a:endParaRPr>
          </a:p>
        </p:txBody>
      </p:sp>
      <p:sp>
        <p:nvSpPr>
          <p:cNvPr id="59" name="TextBox 10"/>
          <p:cNvSpPr txBox="1"/>
          <p:nvPr/>
        </p:nvSpPr>
        <p:spPr>
          <a:xfrm>
            <a:off x="5459131" y="4457700"/>
            <a:ext cx="636869" cy="306687"/>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Cost</a:t>
            </a:r>
            <a:endParaRPr lang="en-US" sz="2000" dirty="0">
              <a:solidFill>
                <a:srgbClr val="5A3F2B"/>
              </a:solidFill>
              <a:latin typeface="Open Sans"/>
            </a:endParaRPr>
          </a:p>
        </p:txBody>
      </p:sp>
      <p:sp>
        <p:nvSpPr>
          <p:cNvPr id="60" name="TextBox 10"/>
          <p:cNvSpPr txBox="1"/>
          <p:nvPr/>
        </p:nvSpPr>
        <p:spPr>
          <a:xfrm>
            <a:off x="6906931" y="42291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C</a:t>
            </a:r>
            <a:endParaRPr lang="en-US" sz="2000" dirty="0">
              <a:solidFill>
                <a:srgbClr val="5A3F2B"/>
              </a:solidFill>
              <a:latin typeface="Open Sans"/>
            </a:endParaRPr>
          </a:p>
        </p:txBody>
      </p:sp>
      <p:sp>
        <p:nvSpPr>
          <p:cNvPr id="61" name="TextBox 10"/>
          <p:cNvSpPr txBox="1"/>
          <p:nvPr/>
        </p:nvSpPr>
        <p:spPr>
          <a:xfrm>
            <a:off x="7162800" y="5188099"/>
            <a:ext cx="1094069" cy="6412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Variable Costs</a:t>
            </a:r>
            <a:endParaRPr lang="en-US" sz="2000" dirty="0">
              <a:solidFill>
                <a:srgbClr val="5A3F2B"/>
              </a:solidFill>
              <a:latin typeface="Open Sans"/>
            </a:endParaRPr>
          </a:p>
        </p:txBody>
      </p:sp>
      <p:sp>
        <p:nvSpPr>
          <p:cNvPr id="62" name="TextBox 10"/>
          <p:cNvSpPr txBox="1"/>
          <p:nvPr/>
        </p:nvSpPr>
        <p:spPr>
          <a:xfrm>
            <a:off x="7162800" y="6970413"/>
            <a:ext cx="838200" cy="6412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Fixed Costs</a:t>
            </a:r>
            <a:endParaRPr lang="en-US" sz="2000" dirty="0">
              <a:solidFill>
                <a:srgbClr val="5A3F2B"/>
              </a:solidFill>
              <a:latin typeface="Open Sans"/>
            </a:endParaRPr>
          </a:p>
        </p:txBody>
      </p:sp>
      <p:sp>
        <p:nvSpPr>
          <p:cNvPr id="63" name="TextBox 10"/>
          <p:cNvSpPr txBox="1"/>
          <p:nvPr/>
        </p:nvSpPr>
        <p:spPr>
          <a:xfrm>
            <a:off x="6248400" y="8265813"/>
            <a:ext cx="1219200"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Output</a:t>
            </a:r>
            <a:endParaRPr lang="en-US" sz="2000" dirty="0">
              <a:solidFill>
                <a:srgbClr val="5A3F2B"/>
              </a:solidFill>
              <a:latin typeface="Open Sans"/>
            </a:endParaRPr>
          </a:p>
        </p:txBody>
      </p:sp>
      <mc:AlternateContent xmlns:mc="http://schemas.openxmlformats.org/markup-compatibility/2006">
        <mc:Choice xmlns:a14="http://schemas.microsoft.com/office/drawing/2010/main" Requires="a14">
          <p:sp>
            <p:nvSpPr>
              <p:cNvPr id="26" name="TextBox 25"/>
              <p:cNvSpPr txBox="1"/>
              <p:nvPr/>
            </p:nvSpPr>
            <p:spPr>
              <a:xfrm>
                <a:off x="8382000" y="8877300"/>
                <a:ext cx="9412128" cy="85856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b="0" i="1" smtClean="0">
                          <a:solidFill>
                            <a:schemeClr val="accent2">
                              <a:lumMod val="50000"/>
                            </a:schemeClr>
                          </a:solidFill>
                          <a:latin typeface="Cambria Math"/>
                        </a:rPr>
                        <m:t>= </m:t>
                      </m:r>
                      <m:f>
                        <m:fPr>
                          <m:ctrlPr>
                            <a:rPr lang="en-US" sz="2400" b="1" i="1" smtClean="0">
                              <a:solidFill>
                                <a:schemeClr val="accent2">
                                  <a:lumMod val="50000"/>
                                </a:schemeClr>
                              </a:solidFill>
                              <a:latin typeface="Cambria Math"/>
                            </a:rPr>
                          </m:ctrlPr>
                        </m:fPr>
                        <m:num>
                          <m:r>
                            <a:rPr lang="en-US" sz="2400" b="1" i="1" smtClean="0">
                              <a:solidFill>
                                <a:schemeClr val="accent2">
                                  <a:lumMod val="50000"/>
                                </a:schemeClr>
                              </a:solidFill>
                              <a:latin typeface="Cambria Math"/>
                            </a:rPr>
                            <m:t>𝑭𝒊𝒙𝒆𝒅</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𝑪𝒐𝒔𝒕𝒔</m:t>
                          </m:r>
                        </m:num>
                        <m:den>
                          <m:r>
                            <a:rPr lang="en-US" sz="2400" b="1" i="1" smtClean="0">
                              <a:solidFill>
                                <a:schemeClr val="accent2">
                                  <a:lumMod val="50000"/>
                                </a:schemeClr>
                              </a:solidFill>
                              <a:latin typeface="Cambria Math"/>
                            </a:rPr>
                            <m:t>𝑺𝒆𝒍𝒍𝒊𝒏𝒈</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𝒑𝒓𝒊𝒄𝒆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𝒑𝒆𝒓</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𝒖𝒏𝒊𝒕</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𝑽𝒂𝒓𝒊𝒂𝒃𝒍𝒆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m:t>
                          </m:r>
                        </m:den>
                      </m:f>
                    </m:oMath>
                  </m:oMathPara>
                </a14:m>
                <a:endParaRPr lang="en-IN" b="1" dirty="0"/>
              </a:p>
            </p:txBody>
          </p:sp>
        </mc:Choice>
        <mc:Fallback>
          <p:sp>
            <p:nvSpPr>
              <p:cNvPr id="26" name="TextBox 25"/>
              <p:cNvSpPr txBox="1">
                <a:spLocks noRot="1" noChangeAspect="1" noMove="1" noResize="1" noEditPoints="1" noAdjustHandles="1" noChangeArrowheads="1" noChangeShapeType="1" noTextEdit="1"/>
              </p:cNvSpPr>
              <p:nvPr/>
            </p:nvSpPr>
            <p:spPr>
              <a:xfrm>
                <a:off x="8382000" y="8877300"/>
                <a:ext cx="9412128" cy="858568"/>
              </a:xfrm>
              <a:prstGeom prst="rect">
                <a:avLst/>
              </a:prstGeom>
              <a:blipFill rotWithShape="1">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356218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68" name="Rectangle 67"/>
          <p:cNvSpPr/>
          <p:nvPr/>
        </p:nvSpPr>
        <p:spPr>
          <a:xfrm>
            <a:off x="381000" y="1409700"/>
            <a:ext cx="17678400" cy="4125456"/>
          </a:xfrm>
          <a:prstGeom prst="rect">
            <a:avLst/>
          </a:prstGeom>
          <a:solidFill>
            <a:schemeClr val="bg2">
              <a:lumMod val="90000"/>
            </a:schemeClr>
          </a:solidFill>
          <a:ln>
            <a:solidFill>
              <a:schemeClr val="bg2">
                <a:lumMod val="9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768540"/>
            <a:ext cx="317973" cy="260160"/>
          </a:xfrm>
          <a:prstGeom prst="rect">
            <a:avLst/>
          </a:prstGeom>
        </p:spPr>
      </p:pic>
      <p:sp>
        <p:nvSpPr>
          <p:cNvPr id="3" name="TextBox 3"/>
          <p:cNvSpPr txBox="1"/>
          <p:nvPr/>
        </p:nvSpPr>
        <p:spPr>
          <a:xfrm>
            <a:off x="1521566" y="739965"/>
            <a:ext cx="2620503"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22" name="TextBox 22"/>
          <p:cNvSpPr txBox="1"/>
          <p:nvPr/>
        </p:nvSpPr>
        <p:spPr>
          <a:xfrm>
            <a:off x="558800" y="1409700"/>
            <a:ext cx="17195800" cy="1870127"/>
          </a:xfrm>
          <a:prstGeom prst="rect">
            <a:avLst/>
          </a:prstGeom>
        </p:spPr>
        <p:txBody>
          <a:bodyPr wrap="square" lIns="0" tIns="0" rIns="0" bIns="0" rtlCol="0" anchor="t">
            <a:spAutoFit/>
          </a:bodyPr>
          <a:lstStyle/>
          <a:p>
            <a:pPr algn="just">
              <a:lnSpc>
                <a:spcPct val="150000"/>
              </a:lnSpc>
              <a:spcBef>
                <a:spcPct val="0"/>
              </a:spcBef>
            </a:pPr>
            <a:r>
              <a:rPr lang="en-US" sz="2800" dirty="0" smtClean="0">
                <a:solidFill>
                  <a:srgbClr val="5A3F2B"/>
                </a:solidFill>
                <a:latin typeface="Open Sans"/>
              </a:rPr>
              <a:t>The data regarding the fixed costs and variable costs of a company are given below. If the company has to break even, how many units should it sell?</a:t>
            </a:r>
          </a:p>
          <a:p>
            <a:pPr algn="just">
              <a:lnSpc>
                <a:spcPct val="150000"/>
              </a:lnSpc>
              <a:spcBef>
                <a:spcPct val="0"/>
              </a:spcBef>
            </a:pPr>
            <a:endParaRPr lang="en-US" sz="2800" dirty="0">
              <a:solidFill>
                <a:srgbClr val="5A3F2B"/>
              </a:solidFill>
              <a:latin typeface="Open Sans"/>
            </a:endParaRPr>
          </a:p>
        </p:txBody>
      </p:sp>
      <p:sp>
        <p:nvSpPr>
          <p:cNvPr id="65" name="TextBox 22"/>
          <p:cNvSpPr txBox="1"/>
          <p:nvPr/>
        </p:nvSpPr>
        <p:spPr>
          <a:xfrm>
            <a:off x="558800" y="2857500"/>
            <a:ext cx="6070600" cy="2677656"/>
          </a:xfrm>
          <a:prstGeom prst="rect">
            <a:avLst/>
          </a:prstGeom>
        </p:spPr>
        <p:txBody>
          <a:bodyPr wrap="square" lIns="0" tIns="0" rIns="0" bIns="0" rtlCol="0" anchor="t">
            <a:spAutoFit/>
          </a:bodyPr>
          <a:lstStyle/>
          <a:p>
            <a:pPr>
              <a:lnSpc>
                <a:spcPct val="150000"/>
              </a:lnSpc>
              <a:spcBef>
                <a:spcPct val="0"/>
              </a:spcBef>
            </a:pPr>
            <a:r>
              <a:rPr lang="en-US" sz="3200" b="1" dirty="0">
                <a:solidFill>
                  <a:srgbClr val="5A3F2B"/>
                </a:solidFill>
                <a:latin typeface="Open Sans"/>
              </a:rPr>
              <a:t>Fixed Costs:</a:t>
            </a:r>
          </a:p>
          <a:p>
            <a:pPr>
              <a:lnSpc>
                <a:spcPct val="150000"/>
              </a:lnSpc>
              <a:spcBef>
                <a:spcPct val="0"/>
              </a:spcBef>
            </a:pPr>
            <a:r>
              <a:rPr lang="en-US" sz="2800" dirty="0">
                <a:solidFill>
                  <a:srgbClr val="5A3F2B"/>
                </a:solidFill>
                <a:latin typeface="Open Sans"/>
              </a:rPr>
              <a:t>Monthly Rent: 1000/-</a:t>
            </a:r>
          </a:p>
          <a:p>
            <a:pPr>
              <a:lnSpc>
                <a:spcPct val="150000"/>
              </a:lnSpc>
              <a:spcBef>
                <a:spcPct val="0"/>
              </a:spcBef>
            </a:pPr>
            <a:r>
              <a:rPr lang="en-US" sz="2800" dirty="0">
                <a:solidFill>
                  <a:srgbClr val="5A3F2B"/>
                </a:solidFill>
                <a:latin typeface="Open Sans"/>
              </a:rPr>
              <a:t>Insurance: 500/- </a:t>
            </a:r>
          </a:p>
          <a:p>
            <a:pPr>
              <a:lnSpc>
                <a:spcPct val="150000"/>
              </a:lnSpc>
              <a:spcBef>
                <a:spcPct val="0"/>
              </a:spcBef>
            </a:pPr>
            <a:r>
              <a:rPr lang="en-US" sz="2800" dirty="0">
                <a:solidFill>
                  <a:srgbClr val="5A3F2B"/>
                </a:solidFill>
                <a:latin typeface="Open Sans"/>
              </a:rPr>
              <a:t>Total monthly fixed costs: 1500/-</a:t>
            </a:r>
            <a:endParaRPr lang="en-US" sz="2800" dirty="0">
              <a:solidFill>
                <a:srgbClr val="5A3F2B"/>
              </a:solidFill>
              <a:latin typeface="Open Sans"/>
            </a:endParaRPr>
          </a:p>
        </p:txBody>
      </p:sp>
      <p:sp>
        <p:nvSpPr>
          <p:cNvPr id="66" name="TextBox 22"/>
          <p:cNvSpPr txBox="1"/>
          <p:nvPr/>
        </p:nvSpPr>
        <p:spPr>
          <a:xfrm>
            <a:off x="7112000" y="2857500"/>
            <a:ext cx="6070600" cy="2677656"/>
          </a:xfrm>
          <a:prstGeom prst="rect">
            <a:avLst/>
          </a:prstGeom>
        </p:spPr>
        <p:txBody>
          <a:bodyPr wrap="square" lIns="0" tIns="0" rIns="0" bIns="0" rtlCol="0" anchor="t">
            <a:spAutoFit/>
          </a:bodyPr>
          <a:lstStyle/>
          <a:p>
            <a:pPr algn="just">
              <a:lnSpc>
                <a:spcPct val="150000"/>
              </a:lnSpc>
              <a:spcBef>
                <a:spcPct val="0"/>
              </a:spcBef>
            </a:pPr>
            <a:r>
              <a:rPr lang="en-US" sz="3200" b="1" dirty="0">
                <a:solidFill>
                  <a:srgbClr val="5A3F2B"/>
                </a:solidFill>
                <a:latin typeface="Open Sans"/>
              </a:rPr>
              <a:t>Variable Cost:</a:t>
            </a:r>
          </a:p>
          <a:p>
            <a:pPr algn="just">
              <a:lnSpc>
                <a:spcPct val="150000"/>
              </a:lnSpc>
              <a:spcBef>
                <a:spcPct val="0"/>
              </a:spcBef>
            </a:pPr>
            <a:r>
              <a:rPr lang="en-US" sz="2800" dirty="0">
                <a:solidFill>
                  <a:srgbClr val="5A3F2B"/>
                </a:solidFill>
                <a:latin typeface="Open Sans"/>
              </a:rPr>
              <a:t>Materials: 30/-</a:t>
            </a:r>
          </a:p>
          <a:p>
            <a:pPr algn="just">
              <a:lnSpc>
                <a:spcPct val="150000"/>
              </a:lnSpc>
              <a:spcBef>
                <a:spcPct val="0"/>
              </a:spcBef>
            </a:pPr>
            <a:r>
              <a:rPr lang="en-US" sz="2800" dirty="0">
                <a:solidFill>
                  <a:srgbClr val="5A3F2B"/>
                </a:solidFill>
                <a:latin typeface="Open Sans"/>
              </a:rPr>
              <a:t>Labour: 40/-</a:t>
            </a:r>
          </a:p>
          <a:p>
            <a:pPr algn="just">
              <a:lnSpc>
                <a:spcPct val="150000"/>
              </a:lnSpc>
              <a:spcBef>
                <a:spcPct val="0"/>
              </a:spcBef>
            </a:pPr>
            <a:r>
              <a:rPr lang="en-US" sz="2800" dirty="0">
                <a:solidFill>
                  <a:srgbClr val="5A3F2B"/>
                </a:solidFill>
                <a:latin typeface="Open Sans"/>
              </a:rPr>
              <a:t>Total variable cost: 70/-</a:t>
            </a:r>
          </a:p>
        </p:txBody>
      </p:sp>
      <p:sp>
        <p:nvSpPr>
          <p:cNvPr id="67" name="TextBox 22"/>
          <p:cNvSpPr txBox="1"/>
          <p:nvPr/>
        </p:nvSpPr>
        <p:spPr>
          <a:xfrm>
            <a:off x="11671300" y="3866366"/>
            <a:ext cx="6070600" cy="659924"/>
          </a:xfrm>
          <a:prstGeom prst="rect">
            <a:avLst/>
          </a:prstGeom>
        </p:spPr>
        <p:txBody>
          <a:bodyPr wrap="square" lIns="0" tIns="0" rIns="0" bIns="0" rtlCol="0" anchor="t">
            <a:spAutoFit/>
          </a:bodyPr>
          <a:lstStyle/>
          <a:p>
            <a:pPr algn="just">
              <a:lnSpc>
                <a:spcPct val="150000"/>
              </a:lnSpc>
              <a:spcBef>
                <a:spcPct val="0"/>
              </a:spcBef>
            </a:pPr>
            <a:r>
              <a:rPr lang="en-US" sz="3200" b="1" dirty="0" smtClean="0">
                <a:solidFill>
                  <a:srgbClr val="5A3F2B"/>
                </a:solidFill>
                <a:latin typeface="Open Sans"/>
              </a:rPr>
              <a:t>Selling Price: 100/-</a:t>
            </a:r>
            <a:endParaRPr lang="en-US" sz="2800" dirty="0">
              <a:solidFill>
                <a:srgbClr val="5A3F2B"/>
              </a:solidFill>
              <a:latin typeface="Open Sans"/>
            </a:endParaRPr>
          </a:p>
        </p:txBody>
      </p:sp>
      <mc:AlternateContent xmlns:mc="http://schemas.openxmlformats.org/markup-compatibility/2006">
        <mc:Choice xmlns:a14="http://schemas.microsoft.com/office/drawing/2010/main" Requires="a14">
          <p:sp>
            <p:nvSpPr>
              <p:cNvPr id="69" name="TextBox 68"/>
              <p:cNvSpPr txBox="1"/>
              <p:nvPr/>
            </p:nvSpPr>
            <p:spPr>
              <a:xfrm>
                <a:off x="381000" y="6134100"/>
                <a:ext cx="9412128" cy="85856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b="0" i="1" smtClean="0">
                          <a:solidFill>
                            <a:schemeClr val="accent2">
                              <a:lumMod val="50000"/>
                            </a:schemeClr>
                          </a:solidFill>
                          <a:latin typeface="Cambria Math"/>
                        </a:rPr>
                        <m:t>= </m:t>
                      </m:r>
                      <m:f>
                        <m:fPr>
                          <m:ctrlPr>
                            <a:rPr lang="en-US" sz="2400" b="1" i="1" smtClean="0">
                              <a:solidFill>
                                <a:schemeClr val="accent2">
                                  <a:lumMod val="50000"/>
                                </a:schemeClr>
                              </a:solidFill>
                              <a:latin typeface="Cambria Math"/>
                            </a:rPr>
                          </m:ctrlPr>
                        </m:fPr>
                        <m:num>
                          <m:r>
                            <a:rPr lang="en-US" sz="2400" b="1" i="1" smtClean="0">
                              <a:solidFill>
                                <a:schemeClr val="accent2">
                                  <a:lumMod val="50000"/>
                                </a:schemeClr>
                              </a:solidFill>
                              <a:latin typeface="Cambria Math"/>
                            </a:rPr>
                            <m:t>𝑭𝒊𝒙𝒆𝒅</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𝑪𝒐𝒔𝒕𝒔</m:t>
                          </m:r>
                        </m:num>
                        <m:den>
                          <m:r>
                            <a:rPr lang="en-US" sz="2400" b="1" i="1" smtClean="0">
                              <a:solidFill>
                                <a:schemeClr val="accent2">
                                  <a:lumMod val="50000"/>
                                </a:schemeClr>
                              </a:solidFill>
                              <a:latin typeface="Cambria Math"/>
                            </a:rPr>
                            <m:t>𝑺𝒆𝒍𝒍𝒊𝒏𝒈</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𝒑𝒓𝒊𝒄𝒆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𝒑𝒆𝒓</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𝒖𝒏𝒊𝒕</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𝑽𝒂𝒓𝒊𝒂𝒃𝒍𝒆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m:t>
                          </m:r>
                        </m:den>
                      </m:f>
                    </m:oMath>
                  </m:oMathPara>
                </a14:m>
                <a:endParaRPr lang="en-IN" b="1" dirty="0"/>
              </a:p>
            </p:txBody>
          </p:sp>
        </mc:Choice>
        <mc:Fallback>
          <p:sp>
            <p:nvSpPr>
              <p:cNvPr id="69" name="TextBox 68"/>
              <p:cNvSpPr txBox="1">
                <a:spLocks noRot="1" noChangeAspect="1" noMove="1" noResize="1" noEditPoints="1" noAdjustHandles="1" noChangeArrowheads="1" noChangeShapeType="1" noTextEdit="1"/>
              </p:cNvSpPr>
              <p:nvPr/>
            </p:nvSpPr>
            <p:spPr>
              <a:xfrm>
                <a:off x="381000" y="6134100"/>
                <a:ext cx="9412128" cy="858568"/>
              </a:xfrm>
              <a:prstGeom prst="rect">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341472" y="7353300"/>
                <a:ext cx="5029518" cy="79367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i="1">
                          <a:solidFill>
                            <a:schemeClr val="accent2">
                              <a:lumMod val="50000"/>
                            </a:schemeClr>
                          </a:solidFill>
                          <a:latin typeface="Cambria Math"/>
                        </a:rPr>
                        <m:t>= </m:t>
                      </m:r>
                      <m:f>
                        <m:fPr>
                          <m:ctrlPr>
                            <a:rPr lang="en-US" sz="2400" b="1" i="1">
                              <a:solidFill>
                                <a:schemeClr val="accent2">
                                  <a:lumMod val="50000"/>
                                </a:schemeClr>
                              </a:solidFill>
                              <a:latin typeface="Cambria Math"/>
                            </a:rPr>
                          </m:ctrlPr>
                        </m:fPr>
                        <m:num>
                          <m:r>
                            <a:rPr lang="en-US" sz="2400" b="1" i="1">
                              <a:solidFill>
                                <a:schemeClr val="accent2">
                                  <a:lumMod val="50000"/>
                                </a:schemeClr>
                              </a:solidFill>
                              <a:latin typeface="Cambria Math"/>
                            </a:rPr>
                            <m:t>𝟏𝟓𝟎𝟎</m:t>
                          </m:r>
                        </m:num>
                        <m:den>
                          <m:r>
                            <a:rPr lang="en-US" sz="2400" b="1" i="1">
                              <a:solidFill>
                                <a:schemeClr val="accent2">
                                  <a:lumMod val="50000"/>
                                </a:schemeClr>
                              </a:solidFill>
                              <a:latin typeface="Cambria Math"/>
                            </a:rPr>
                            <m:t>𝟏𝟎𝟎</m:t>
                          </m:r>
                          <m:r>
                            <a:rPr lang="en-US" sz="2400" b="1" i="1">
                              <a:solidFill>
                                <a:schemeClr val="accent2">
                                  <a:lumMod val="50000"/>
                                </a:schemeClr>
                              </a:solidFill>
                              <a:latin typeface="Cambria Math"/>
                            </a:rPr>
                            <m:t> −</m:t>
                          </m:r>
                          <m:r>
                            <a:rPr lang="en-US" sz="2400" b="1" i="1">
                              <a:solidFill>
                                <a:schemeClr val="accent2">
                                  <a:lumMod val="50000"/>
                                </a:schemeClr>
                              </a:solidFill>
                              <a:latin typeface="Cambria Math"/>
                            </a:rPr>
                            <m:t>𝟕𝟎</m:t>
                          </m:r>
                        </m:den>
                      </m:f>
                    </m:oMath>
                  </m:oMathPara>
                </a14:m>
                <a:endParaRPr lang="en-IN" b="1" dirty="0"/>
              </a:p>
            </p:txBody>
          </p:sp>
        </mc:Choice>
        <mc:Fallback>
          <p:sp>
            <p:nvSpPr>
              <p:cNvPr id="70" name="TextBox 69"/>
              <p:cNvSpPr txBox="1">
                <a:spLocks noRot="1" noChangeAspect="1" noMove="1" noResize="1" noEditPoints="1" noAdjustHandles="1" noChangeArrowheads="1" noChangeShapeType="1" noTextEdit="1"/>
              </p:cNvSpPr>
              <p:nvPr/>
            </p:nvSpPr>
            <p:spPr>
              <a:xfrm>
                <a:off x="341472" y="7353300"/>
                <a:ext cx="5029518" cy="793679"/>
              </a:xfrm>
              <a:prstGeom prst="rect">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3" name="Rectangle 72"/>
              <p:cNvSpPr/>
              <p:nvPr/>
            </p:nvSpPr>
            <p:spPr>
              <a:xfrm>
                <a:off x="5858195" y="7353300"/>
                <a:ext cx="1373004" cy="79367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i="1" smtClean="0">
                          <a:solidFill>
                            <a:schemeClr val="accent2">
                              <a:lumMod val="50000"/>
                            </a:schemeClr>
                          </a:solidFill>
                          <a:latin typeface="Cambria Math"/>
                        </a:rPr>
                        <m:t>= </m:t>
                      </m:r>
                      <m:f>
                        <m:fPr>
                          <m:ctrlPr>
                            <a:rPr lang="en-US" sz="2400" b="1" i="1">
                              <a:solidFill>
                                <a:schemeClr val="accent2">
                                  <a:lumMod val="50000"/>
                                </a:schemeClr>
                              </a:solidFill>
                              <a:latin typeface="Cambria Math"/>
                            </a:rPr>
                          </m:ctrlPr>
                        </m:fPr>
                        <m:num>
                          <m:r>
                            <a:rPr lang="en-US" sz="2400" b="1" i="1">
                              <a:solidFill>
                                <a:schemeClr val="accent2">
                                  <a:lumMod val="50000"/>
                                </a:schemeClr>
                              </a:solidFill>
                              <a:latin typeface="Cambria Math"/>
                            </a:rPr>
                            <m:t>𝟏𝟓𝟎𝟎</m:t>
                          </m:r>
                        </m:num>
                        <m:den>
                          <m:r>
                            <a:rPr lang="en-US" sz="2400" b="1" i="1" smtClean="0">
                              <a:solidFill>
                                <a:schemeClr val="accent2">
                                  <a:lumMod val="50000"/>
                                </a:schemeClr>
                              </a:solidFill>
                              <a:latin typeface="Cambria Math"/>
                            </a:rPr>
                            <m:t>𝟑</m:t>
                          </m:r>
                          <m:r>
                            <a:rPr lang="en-US" sz="2400" b="1" i="1">
                              <a:solidFill>
                                <a:schemeClr val="accent2">
                                  <a:lumMod val="50000"/>
                                </a:schemeClr>
                              </a:solidFill>
                              <a:latin typeface="Cambria Math"/>
                            </a:rPr>
                            <m:t>𝟎</m:t>
                          </m:r>
                        </m:den>
                      </m:f>
                    </m:oMath>
                  </m:oMathPara>
                </a14:m>
                <a:endParaRPr lang="en-IN" dirty="0"/>
              </a:p>
            </p:txBody>
          </p:sp>
        </mc:Choice>
        <mc:Fallback>
          <p:sp>
            <p:nvSpPr>
              <p:cNvPr id="73" name="Rectangle 72"/>
              <p:cNvSpPr>
                <a:spLocks noRot="1" noChangeAspect="1" noMove="1" noResize="1" noEditPoints="1" noAdjustHandles="1" noChangeArrowheads="1" noChangeShapeType="1" noTextEdit="1"/>
              </p:cNvSpPr>
              <p:nvPr/>
            </p:nvSpPr>
            <p:spPr>
              <a:xfrm>
                <a:off x="5858195" y="7353300"/>
                <a:ext cx="1373004" cy="793679"/>
              </a:xfrm>
              <a:prstGeom prst="rect">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4" name="Rectangle 73"/>
              <p:cNvSpPr/>
              <p:nvPr/>
            </p:nvSpPr>
            <p:spPr>
              <a:xfrm>
                <a:off x="7842042" y="7505700"/>
                <a:ext cx="920958" cy="453137"/>
              </a:xfrm>
              <a:prstGeom prst="rect">
                <a:avLst/>
              </a:prstGeom>
            </p:spPr>
            <p:txBody>
              <a:bodyPr wrap="none">
                <a:spAutoFit/>
              </a:bodyPr>
              <a:lstStyle/>
              <a:p>
                <a14:m>
                  <m:oMath xmlns:m="http://schemas.openxmlformats.org/officeDocument/2006/math">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𝟓𝟎</m:t>
                    </m:r>
                  </m:oMath>
                </a14:m>
                <a:r>
                  <a:rPr lang="en-IN" b="1" dirty="0" smtClean="0"/>
                  <a:t> </a:t>
                </a:r>
                <a:endParaRPr lang="en-IN" b="1" dirty="0"/>
              </a:p>
            </p:txBody>
          </p:sp>
        </mc:Choice>
        <mc:Fallback>
          <p:sp>
            <p:nvSpPr>
              <p:cNvPr id="74" name="Rectangle 73"/>
              <p:cNvSpPr>
                <a:spLocks noRot="1" noChangeAspect="1" noMove="1" noResize="1" noEditPoints="1" noAdjustHandles="1" noChangeArrowheads="1" noChangeShapeType="1" noTextEdit="1"/>
              </p:cNvSpPr>
              <p:nvPr/>
            </p:nvSpPr>
            <p:spPr>
              <a:xfrm>
                <a:off x="7842042" y="7505700"/>
                <a:ext cx="920958" cy="453137"/>
              </a:xfrm>
              <a:prstGeom prst="rect">
                <a:avLst/>
              </a:prstGeom>
              <a:blipFill rotWithShape="1">
                <a:blip r:embed="rId7"/>
                <a:stretch>
                  <a:fillRect/>
                </a:stretch>
              </a:blipFill>
            </p:spPr>
            <p:txBody>
              <a:bodyPr/>
              <a:lstStyle/>
              <a:p>
                <a:r>
                  <a:rPr lang="en-IN">
                    <a:noFill/>
                  </a:rPr>
                  <a:t> </a:t>
                </a:r>
              </a:p>
            </p:txBody>
          </p:sp>
        </mc:Fallback>
      </mc:AlternateContent>
      <p:sp>
        <p:nvSpPr>
          <p:cNvPr id="75" name="TextBox 22"/>
          <p:cNvSpPr txBox="1"/>
          <p:nvPr/>
        </p:nvSpPr>
        <p:spPr>
          <a:xfrm>
            <a:off x="381000" y="8909434"/>
            <a:ext cx="17678400" cy="577466"/>
          </a:xfrm>
          <a:prstGeom prst="rect">
            <a:avLst/>
          </a:prstGeom>
        </p:spPr>
        <p:txBody>
          <a:bodyPr wrap="square" lIns="0" tIns="0" rIns="0" bIns="0" rtlCol="0" anchor="t">
            <a:spAutoFit/>
          </a:bodyPr>
          <a:lstStyle/>
          <a:p>
            <a:pPr algn="ctr">
              <a:lnSpc>
                <a:spcPct val="150000"/>
              </a:lnSpc>
              <a:spcBef>
                <a:spcPct val="0"/>
              </a:spcBef>
            </a:pPr>
            <a:r>
              <a:rPr lang="en-US" sz="2800" dirty="0" smtClean="0">
                <a:solidFill>
                  <a:srgbClr val="5A3F2B"/>
                </a:solidFill>
                <a:latin typeface="Open Sans"/>
              </a:rPr>
              <a:t>The company should sell 50 unites per month to break even </a:t>
            </a:r>
            <a:endParaRPr lang="en-US" sz="2800" dirty="0">
              <a:solidFill>
                <a:srgbClr val="5A3F2B"/>
              </a:solidFill>
              <a:latin typeface="Open San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6884429"/>
            <a:ext cx="18288000" cy="3402571"/>
            <a:chOff x="0" y="0"/>
            <a:chExt cx="6671512" cy="1241267"/>
          </a:xfrm>
        </p:grpSpPr>
        <p:sp>
          <p:nvSpPr>
            <p:cNvPr id="3" name="Freeform 3"/>
            <p:cNvSpPr/>
            <p:nvPr/>
          </p:nvSpPr>
          <p:spPr>
            <a:xfrm>
              <a:off x="0" y="0"/>
              <a:ext cx="6671512" cy="1241267"/>
            </a:xfrm>
            <a:custGeom>
              <a:avLst/>
              <a:gdLst/>
              <a:ahLst/>
              <a:cxnLst/>
              <a:rect l="l" t="t" r="r" b="b"/>
              <a:pathLst>
                <a:path w="6671512" h="1241267">
                  <a:moveTo>
                    <a:pt x="0" y="0"/>
                  </a:moveTo>
                  <a:lnTo>
                    <a:pt x="6671512" y="0"/>
                  </a:lnTo>
                  <a:lnTo>
                    <a:pt x="6671512" y="1241267"/>
                  </a:lnTo>
                  <a:lnTo>
                    <a:pt x="0" y="1241267"/>
                  </a:lnTo>
                  <a:close/>
                </a:path>
              </a:pathLst>
            </a:custGeom>
            <a:solidFill>
              <a:srgbClr val="5A3F2B"/>
            </a:solidFill>
          </p:spPr>
        </p:sp>
      </p:grpSp>
      <p:grpSp>
        <p:nvGrpSpPr>
          <p:cNvPr id="4" name="Group 4"/>
          <p:cNvGrpSpPr/>
          <p:nvPr/>
        </p:nvGrpSpPr>
        <p:grpSpPr>
          <a:xfrm>
            <a:off x="1028700" y="4510558"/>
            <a:ext cx="16230600" cy="4747742"/>
            <a:chOff x="0" y="0"/>
            <a:chExt cx="21640800" cy="6330323"/>
          </a:xfrm>
        </p:grpSpPr>
        <p:pic>
          <p:nvPicPr>
            <p:cNvPr id="5" name="Picture 5"/>
            <p:cNvPicPr>
              <a:picLocks noChangeAspect="1"/>
            </p:cNvPicPr>
            <p:nvPr/>
          </p:nvPicPr>
          <p:blipFill>
            <a:blip r:embed="rId2"/>
            <a:srcRect t="20424" b="35670"/>
            <a:stretch>
              <a:fillRect/>
            </a:stretch>
          </p:blipFill>
          <p:spPr>
            <a:xfrm>
              <a:off x="0" y="0"/>
              <a:ext cx="21640800" cy="6330323"/>
            </a:xfrm>
            <a:prstGeom prst="rect">
              <a:avLst/>
            </a:prstGeom>
          </p:spPr>
        </p:pic>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2884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a:t>
            </a:r>
            <a:r>
              <a:rPr lang="en-US" sz="1599" dirty="0" smtClean="0">
                <a:solidFill>
                  <a:srgbClr val="5A3F2B"/>
                </a:solidFill>
                <a:latin typeface="Open Sans Light Bold"/>
              </a:rPr>
              <a:t>. Ruchita Lodaliya</a:t>
            </a:r>
            <a:endParaRPr lang="en-US" sz="1599" dirty="0">
              <a:solidFill>
                <a:srgbClr val="5A3F2B"/>
              </a:solidFill>
              <a:latin typeface="Open Sans Light Bold"/>
            </a:endParaRPr>
          </a:p>
        </p:txBody>
      </p:sp>
      <p:sp>
        <p:nvSpPr>
          <p:cNvPr id="8" name="TextBox 8"/>
          <p:cNvSpPr txBox="1"/>
          <p:nvPr/>
        </p:nvSpPr>
        <p:spPr>
          <a:xfrm>
            <a:off x="1028700" y="1428006"/>
            <a:ext cx="16230600" cy="3044452"/>
          </a:xfrm>
          <a:prstGeom prst="rect">
            <a:avLst/>
          </a:prstGeom>
        </p:spPr>
        <p:txBody>
          <a:bodyPr lIns="0" tIns="0" rIns="0" bIns="0" rtlCol="0" anchor="t">
            <a:spAutoFit/>
          </a:bodyPr>
          <a:lstStyle/>
          <a:p>
            <a:pPr algn="ctr">
              <a:lnSpc>
                <a:spcPts val="24844"/>
              </a:lnSpc>
              <a:spcBef>
                <a:spcPct val="0"/>
              </a:spcBef>
            </a:pPr>
            <a:r>
              <a:rPr lang="en-US" sz="17746">
                <a:solidFill>
                  <a:srgbClr val="5A3F2B"/>
                </a:solidFill>
                <a:latin typeface="Montserrat Extra-Bold"/>
              </a:rPr>
              <a:t>THANK YOU</a:t>
            </a:r>
          </a:p>
        </p:txBody>
      </p:sp>
      <p:grpSp>
        <p:nvGrpSpPr>
          <p:cNvPr id="9" name="Group 9"/>
          <p:cNvGrpSpPr/>
          <p:nvPr/>
        </p:nvGrpSpPr>
        <p:grpSpPr>
          <a:xfrm>
            <a:off x="0" y="7695290"/>
            <a:ext cx="334857" cy="1563010"/>
            <a:chOff x="0" y="0"/>
            <a:chExt cx="505184" cy="2358041"/>
          </a:xfrm>
        </p:grpSpPr>
        <p:sp>
          <p:nvSpPr>
            <p:cNvPr id="10" name="Freeform 10"/>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6884429"/>
            <a:ext cx="18288000" cy="3402571"/>
            <a:chOff x="0" y="0"/>
            <a:chExt cx="6671512" cy="1241267"/>
          </a:xfrm>
        </p:grpSpPr>
        <p:sp>
          <p:nvSpPr>
            <p:cNvPr id="3" name="Freeform 3"/>
            <p:cNvSpPr/>
            <p:nvPr/>
          </p:nvSpPr>
          <p:spPr>
            <a:xfrm>
              <a:off x="0" y="0"/>
              <a:ext cx="6671512" cy="1241267"/>
            </a:xfrm>
            <a:custGeom>
              <a:avLst/>
              <a:gdLst/>
              <a:ahLst/>
              <a:cxnLst/>
              <a:rect l="l" t="t" r="r" b="b"/>
              <a:pathLst>
                <a:path w="6671512" h="1241267">
                  <a:moveTo>
                    <a:pt x="0" y="0"/>
                  </a:moveTo>
                  <a:lnTo>
                    <a:pt x="6671512" y="0"/>
                  </a:lnTo>
                  <a:lnTo>
                    <a:pt x="6671512" y="1241267"/>
                  </a:lnTo>
                  <a:lnTo>
                    <a:pt x="0" y="1241267"/>
                  </a:lnTo>
                  <a:close/>
                </a:path>
              </a:pathLst>
            </a:custGeom>
            <a:solidFill>
              <a:srgbClr val="5A3F2B"/>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2884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a:t>
            </a:r>
            <a:r>
              <a:rPr lang="en-US" sz="1599" dirty="0" smtClean="0">
                <a:solidFill>
                  <a:srgbClr val="5A3F2B"/>
                </a:solidFill>
                <a:latin typeface="Open Sans Light Bold"/>
              </a:rPr>
              <a:t>. Ruchita Lodaliya</a:t>
            </a:r>
            <a:endParaRPr lang="en-US" sz="1599" dirty="0">
              <a:solidFill>
                <a:srgbClr val="5A3F2B"/>
              </a:solidFill>
              <a:latin typeface="Open Sans Light Bold"/>
            </a:endParaRPr>
          </a:p>
        </p:txBody>
      </p:sp>
      <p:sp>
        <p:nvSpPr>
          <p:cNvPr id="8" name="TextBox 8"/>
          <p:cNvSpPr txBox="1"/>
          <p:nvPr/>
        </p:nvSpPr>
        <p:spPr>
          <a:xfrm>
            <a:off x="-3733800" y="342900"/>
            <a:ext cx="16230600" cy="2711640"/>
          </a:xfrm>
          <a:prstGeom prst="rect">
            <a:avLst/>
          </a:prstGeom>
        </p:spPr>
        <p:txBody>
          <a:bodyPr lIns="0" tIns="0" rIns="0" bIns="0" rtlCol="0" anchor="t">
            <a:spAutoFit/>
          </a:bodyPr>
          <a:lstStyle/>
          <a:p>
            <a:pPr algn="ctr">
              <a:lnSpc>
                <a:spcPts val="24844"/>
              </a:lnSpc>
              <a:spcBef>
                <a:spcPct val="0"/>
              </a:spcBef>
            </a:pPr>
            <a:r>
              <a:rPr lang="en-US" sz="8800" dirty="0" smtClean="0">
                <a:solidFill>
                  <a:srgbClr val="5A3F2B"/>
                </a:solidFill>
                <a:latin typeface="Montserrat Extra-Bold"/>
              </a:rPr>
              <a:t>References</a:t>
            </a:r>
            <a:endParaRPr lang="en-US" sz="8800" dirty="0">
              <a:solidFill>
                <a:srgbClr val="5A3F2B"/>
              </a:solidFill>
              <a:latin typeface="Montserrat Extra-Bold"/>
            </a:endParaRPr>
          </a:p>
        </p:txBody>
      </p:sp>
      <p:grpSp>
        <p:nvGrpSpPr>
          <p:cNvPr id="9" name="Group 9"/>
          <p:cNvGrpSpPr/>
          <p:nvPr/>
        </p:nvGrpSpPr>
        <p:grpSpPr>
          <a:xfrm>
            <a:off x="0" y="7695290"/>
            <a:ext cx="334857" cy="1563010"/>
            <a:chOff x="0" y="0"/>
            <a:chExt cx="505184" cy="2358041"/>
          </a:xfrm>
        </p:grpSpPr>
        <p:sp>
          <p:nvSpPr>
            <p:cNvPr id="10" name="Freeform 10"/>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Tree>
    <p:extLst>
      <p:ext uri="{BB962C8B-B14F-4D97-AF65-F5344CB8AC3E}">
        <p14:creationId xmlns:p14="http://schemas.microsoft.com/office/powerpoint/2010/main" val="2610111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8980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0" name="TextBox 10"/>
          <p:cNvSpPr txBox="1"/>
          <p:nvPr/>
        </p:nvSpPr>
        <p:spPr>
          <a:xfrm>
            <a:off x="990600" y="1485900"/>
            <a:ext cx="11203834"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Functions of </a:t>
            </a:r>
            <a:r>
              <a:rPr lang="en-US" sz="6500" dirty="0" smtClean="0">
                <a:solidFill>
                  <a:srgbClr val="5A3F2B"/>
                </a:solidFill>
                <a:latin typeface="Montserrat Extra-Bold"/>
              </a:rPr>
              <a:t>Finance</a:t>
            </a:r>
            <a:endParaRPr lang="en-US" sz="6500" dirty="0">
              <a:solidFill>
                <a:srgbClr val="5A3F2B"/>
              </a:solidFill>
              <a:latin typeface="Montserrat Extra-Bold"/>
            </a:endParaRPr>
          </a:p>
        </p:txBody>
      </p:sp>
      <p:sp>
        <p:nvSpPr>
          <p:cNvPr id="11" name="TextBox 11"/>
          <p:cNvSpPr txBox="1"/>
          <p:nvPr/>
        </p:nvSpPr>
        <p:spPr>
          <a:xfrm>
            <a:off x="918273" y="7581900"/>
            <a:ext cx="7002654" cy="2539157"/>
          </a:xfrm>
          <a:prstGeom prst="rect">
            <a:avLst/>
          </a:prstGeom>
        </p:spPr>
        <p:txBody>
          <a:bodyPr lIns="0" tIns="0" rIns="0" bIns="0" rtlCol="0" anchor="t">
            <a:spAutoFit/>
          </a:bodyPr>
          <a:lstStyle/>
          <a:p>
            <a:pPr marL="342900" indent="-342900">
              <a:lnSpc>
                <a:spcPct val="150000"/>
              </a:lnSpc>
              <a:spcBef>
                <a:spcPct val="0"/>
              </a:spcBef>
              <a:buAutoNum type="arabicPeriod"/>
            </a:pPr>
            <a:r>
              <a:rPr lang="en-US" sz="2200" dirty="0" smtClean="0">
                <a:solidFill>
                  <a:srgbClr val="5A3F2B"/>
                </a:solidFill>
                <a:latin typeface="Open Sans"/>
              </a:rPr>
              <a:t>Estimating </a:t>
            </a:r>
            <a:r>
              <a:rPr lang="en-US" sz="2200" dirty="0">
                <a:solidFill>
                  <a:srgbClr val="5A3F2B"/>
                </a:solidFill>
                <a:latin typeface="Open Sans"/>
              </a:rPr>
              <a:t>financial </a:t>
            </a:r>
            <a:r>
              <a:rPr lang="en-US" sz="2200" dirty="0" smtClean="0">
                <a:solidFill>
                  <a:srgbClr val="5A3F2B"/>
                </a:solidFill>
                <a:latin typeface="Open Sans"/>
              </a:rPr>
              <a:t>requirements</a:t>
            </a:r>
          </a:p>
          <a:p>
            <a:pPr marL="342900" indent="-342900">
              <a:lnSpc>
                <a:spcPct val="150000"/>
              </a:lnSpc>
              <a:spcBef>
                <a:spcPct val="0"/>
              </a:spcBef>
              <a:buAutoNum type="arabicPeriod"/>
            </a:pPr>
            <a:r>
              <a:rPr lang="en-US" sz="2200" dirty="0" smtClean="0">
                <a:solidFill>
                  <a:srgbClr val="5A3F2B"/>
                </a:solidFill>
                <a:latin typeface="Open Sans"/>
              </a:rPr>
              <a:t>Identifying </a:t>
            </a:r>
            <a:r>
              <a:rPr lang="en-US" sz="2200" dirty="0">
                <a:solidFill>
                  <a:srgbClr val="5A3F2B"/>
                </a:solidFill>
                <a:latin typeface="Open Sans"/>
              </a:rPr>
              <a:t>sources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Raising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Proper use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Control of finance</a:t>
            </a:r>
            <a:endParaRPr lang="en-US" sz="2200" dirty="0">
              <a:solidFill>
                <a:srgbClr val="5A3F2B"/>
              </a:solidFill>
              <a:latin typeface="Open Sans"/>
            </a:endParaRPr>
          </a:p>
        </p:txBody>
      </p:sp>
      <p:sp>
        <p:nvSpPr>
          <p:cNvPr id="13" name="TextBox 13"/>
          <p:cNvSpPr txBox="1"/>
          <p:nvPr/>
        </p:nvSpPr>
        <p:spPr>
          <a:xfrm>
            <a:off x="1028700" y="2705100"/>
            <a:ext cx="7002654" cy="553973"/>
          </a:xfrm>
          <a:prstGeom prst="rect">
            <a:avLst/>
          </a:prstGeom>
        </p:spPr>
        <p:txBody>
          <a:bodyPr lIns="0" tIns="0" rIns="0" bIns="0" rtlCol="0" anchor="t">
            <a:spAutoFit/>
          </a:bodyPr>
          <a:lstStyle/>
          <a:p>
            <a:pPr>
              <a:lnSpc>
                <a:spcPts val="4571"/>
              </a:lnSpc>
              <a:spcBef>
                <a:spcPct val="0"/>
              </a:spcBef>
            </a:pPr>
            <a:r>
              <a:rPr lang="en-US" sz="3265" dirty="0" smtClean="0">
                <a:solidFill>
                  <a:srgbClr val="BE9A6D"/>
                </a:solidFill>
                <a:latin typeface="Open Sans Bold"/>
              </a:rPr>
              <a:t>Routine Finance Function</a:t>
            </a:r>
            <a:endParaRPr lang="en-US" sz="3265" dirty="0">
              <a:solidFill>
                <a:srgbClr val="BE9A6D"/>
              </a:solidFill>
              <a:latin typeface="Open Sans Bold"/>
            </a:endParaRPr>
          </a:p>
        </p:txBody>
      </p:sp>
      <p:sp>
        <p:nvSpPr>
          <p:cNvPr id="14" name="TextBox 13"/>
          <p:cNvSpPr txBox="1"/>
          <p:nvPr/>
        </p:nvSpPr>
        <p:spPr>
          <a:xfrm>
            <a:off x="918273" y="6972300"/>
            <a:ext cx="7002654" cy="553973"/>
          </a:xfrm>
          <a:prstGeom prst="rect">
            <a:avLst/>
          </a:prstGeom>
        </p:spPr>
        <p:txBody>
          <a:bodyPr lIns="0" tIns="0" rIns="0" bIns="0" rtlCol="0" anchor="t">
            <a:spAutoFit/>
          </a:bodyPr>
          <a:lstStyle/>
          <a:p>
            <a:pPr>
              <a:lnSpc>
                <a:spcPts val="4571"/>
              </a:lnSpc>
              <a:spcBef>
                <a:spcPct val="0"/>
              </a:spcBef>
            </a:pPr>
            <a:r>
              <a:rPr lang="en-US" sz="3265" dirty="0" smtClean="0">
                <a:solidFill>
                  <a:srgbClr val="BE9A6D"/>
                </a:solidFill>
                <a:latin typeface="Open Sans Bold"/>
              </a:rPr>
              <a:t>Managerial Finance Function</a:t>
            </a:r>
            <a:endParaRPr lang="en-US" sz="3265" dirty="0">
              <a:solidFill>
                <a:srgbClr val="BE9A6D"/>
              </a:solidFill>
              <a:latin typeface="Open Sans Bold"/>
            </a:endParaRPr>
          </a:p>
        </p:txBody>
      </p:sp>
      <p:sp>
        <p:nvSpPr>
          <p:cNvPr id="15" name="TextBox 11"/>
          <p:cNvSpPr txBox="1"/>
          <p:nvPr/>
        </p:nvSpPr>
        <p:spPr>
          <a:xfrm>
            <a:off x="1043940" y="3238500"/>
            <a:ext cx="11757660" cy="3554819"/>
          </a:xfrm>
          <a:prstGeom prst="rect">
            <a:avLst/>
          </a:prstGeom>
        </p:spPr>
        <p:txBody>
          <a:bodyPr wrap="square" lIns="0" tIns="0" rIns="0" bIns="0" rtlCol="0" anchor="t">
            <a:spAutoFit/>
          </a:bodyPr>
          <a:lstStyle/>
          <a:p>
            <a:pPr marL="342900" indent="-342900">
              <a:lnSpc>
                <a:spcPct val="150000"/>
              </a:lnSpc>
              <a:spcBef>
                <a:spcPct val="0"/>
              </a:spcBef>
              <a:buAutoNum type="arabicPeriod"/>
            </a:pPr>
            <a:r>
              <a:rPr lang="en-US" sz="2200" dirty="0" smtClean="0">
                <a:solidFill>
                  <a:srgbClr val="5A3F2B"/>
                </a:solidFill>
                <a:latin typeface="Open Sans"/>
              </a:rPr>
              <a:t>Supervision </a:t>
            </a:r>
            <a:r>
              <a:rPr lang="en-US" sz="2200" dirty="0">
                <a:solidFill>
                  <a:srgbClr val="5A3F2B"/>
                </a:solidFill>
                <a:latin typeface="Open Sans"/>
              </a:rPr>
              <a:t>of cash receipts and </a:t>
            </a:r>
            <a:r>
              <a:rPr lang="en-US" sz="2200" dirty="0" smtClean="0">
                <a:solidFill>
                  <a:srgbClr val="5A3F2B"/>
                </a:solidFill>
                <a:latin typeface="Open Sans"/>
              </a:rPr>
              <a:t>payments</a:t>
            </a:r>
          </a:p>
          <a:p>
            <a:pPr marL="342900" indent="-342900">
              <a:lnSpc>
                <a:spcPct val="150000"/>
              </a:lnSpc>
              <a:spcBef>
                <a:spcPct val="0"/>
              </a:spcBef>
              <a:buAutoNum type="arabicPeriod"/>
            </a:pPr>
            <a:r>
              <a:rPr lang="en-US" sz="2200" dirty="0" smtClean="0">
                <a:solidFill>
                  <a:srgbClr val="5A3F2B"/>
                </a:solidFill>
                <a:latin typeface="Open Sans"/>
              </a:rPr>
              <a:t>Safeguarding </a:t>
            </a:r>
            <a:r>
              <a:rPr lang="en-US" sz="2200" dirty="0">
                <a:solidFill>
                  <a:srgbClr val="5A3F2B"/>
                </a:solidFill>
                <a:latin typeface="Open Sans"/>
              </a:rPr>
              <a:t>cash </a:t>
            </a:r>
            <a:r>
              <a:rPr lang="en-US" sz="2200" dirty="0" smtClean="0">
                <a:solidFill>
                  <a:srgbClr val="5A3F2B"/>
                </a:solidFill>
                <a:latin typeface="Open Sans"/>
              </a:rPr>
              <a:t>balances</a:t>
            </a:r>
          </a:p>
          <a:p>
            <a:pPr marL="342900" indent="-342900">
              <a:lnSpc>
                <a:spcPct val="150000"/>
              </a:lnSpc>
              <a:spcBef>
                <a:spcPct val="0"/>
              </a:spcBef>
              <a:buAutoNum type="arabicPeriod"/>
            </a:pPr>
            <a:r>
              <a:rPr lang="en-US" sz="2200" dirty="0" smtClean="0">
                <a:solidFill>
                  <a:srgbClr val="5A3F2B"/>
                </a:solidFill>
                <a:latin typeface="Open Sans"/>
              </a:rPr>
              <a:t>Record </a:t>
            </a:r>
            <a:r>
              <a:rPr lang="en-US" sz="2200" dirty="0">
                <a:solidFill>
                  <a:srgbClr val="5A3F2B"/>
                </a:solidFill>
                <a:latin typeface="Open Sans"/>
              </a:rPr>
              <a:t>keeping (accounting</a:t>
            </a:r>
            <a:r>
              <a:rPr lang="en-US" sz="2200" dirty="0" smtClean="0">
                <a:solidFill>
                  <a:srgbClr val="5A3F2B"/>
                </a:solidFill>
                <a:latin typeface="Open Sans"/>
              </a:rPr>
              <a:t>)</a:t>
            </a:r>
          </a:p>
          <a:p>
            <a:pPr marL="342900" indent="-342900">
              <a:lnSpc>
                <a:spcPct val="150000"/>
              </a:lnSpc>
              <a:spcBef>
                <a:spcPct val="0"/>
              </a:spcBef>
              <a:buAutoNum type="arabicPeriod"/>
            </a:pPr>
            <a:r>
              <a:rPr lang="en-US" sz="2200" dirty="0" smtClean="0">
                <a:solidFill>
                  <a:srgbClr val="5A3F2B"/>
                </a:solidFill>
                <a:latin typeface="Open Sans"/>
              </a:rPr>
              <a:t>Custody </a:t>
            </a:r>
            <a:r>
              <a:rPr lang="en-US" sz="2200" dirty="0">
                <a:solidFill>
                  <a:srgbClr val="5A3F2B"/>
                </a:solidFill>
                <a:latin typeface="Open Sans"/>
              </a:rPr>
              <a:t>and safeguarding of securities, insurance </a:t>
            </a:r>
            <a:r>
              <a:rPr lang="en-US" sz="2200" dirty="0" smtClean="0">
                <a:solidFill>
                  <a:srgbClr val="5A3F2B"/>
                </a:solidFill>
                <a:latin typeface="Open Sans"/>
              </a:rPr>
              <a:t>policies</a:t>
            </a:r>
            <a:r>
              <a:rPr lang="en-US" sz="2200" dirty="0">
                <a:solidFill>
                  <a:srgbClr val="5A3F2B"/>
                </a:solidFill>
                <a:latin typeface="Open Sans"/>
              </a:rPr>
              <a:t>, and other important </a:t>
            </a:r>
            <a:r>
              <a:rPr lang="en-US" sz="2200" dirty="0" smtClean="0">
                <a:solidFill>
                  <a:srgbClr val="5A3F2B"/>
                </a:solidFill>
                <a:latin typeface="Open Sans"/>
              </a:rPr>
              <a:t>documents</a:t>
            </a:r>
          </a:p>
          <a:p>
            <a:pPr marL="342900" indent="-342900">
              <a:lnSpc>
                <a:spcPct val="150000"/>
              </a:lnSpc>
              <a:spcBef>
                <a:spcPct val="0"/>
              </a:spcBef>
              <a:buAutoNum type="arabicPeriod"/>
            </a:pPr>
            <a:r>
              <a:rPr lang="en-US" sz="2200" dirty="0" smtClean="0">
                <a:solidFill>
                  <a:srgbClr val="5A3F2B"/>
                </a:solidFill>
                <a:latin typeface="Open Sans"/>
              </a:rPr>
              <a:t>Taking </a:t>
            </a:r>
            <a:r>
              <a:rPr lang="en-US" sz="2200" dirty="0">
                <a:solidFill>
                  <a:srgbClr val="5A3F2B"/>
                </a:solidFill>
                <a:latin typeface="Open Sans"/>
              </a:rPr>
              <a:t>care of the mechanical details of outside </a:t>
            </a:r>
            <a:r>
              <a:rPr lang="en-US" sz="2200" dirty="0" smtClean="0">
                <a:solidFill>
                  <a:srgbClr val="5A3F2B"/>
                </a:solidFill>
                <a:latin typeface="Open Sans"/>
              </a:rPr>
              <a:t>finances</a:t>
            </a:r>
          </a:p>
          <a:p>
            <a:pPr marL="342900" indent="-342900">
              <a:lnSpc>
                <a:spcPct val="150000"/>
              </a:lnSpc>
              <a:spcBef>
                <a:spcPct val="0"/>
              </a:spcBef>
              <a:buAutoNum type="arabicPeriod"/>
            </a:pPr>
            <a:r>
              <a:rPr lang="en-US" sz="2200" dirty="0" smtClean="0">
                <a:solidFill>
                  <a:srgbClr val="5A3F2B"/>
                </a:solidFill>
                <a:latin typeface="Open Sans"/>
              </a:rPr>
              <a:t>Regular </a:t>
            </a:r>
            <a:r>
              <a:rPr lang="en-US" sz="2200" dirty="0">
                <a:solidFill>
                  <a:srgbClr val="5A3F2B"/>
                </a:solidFill>
                <a:latin typeface="Open Sans"/>
              </a:rPr>
              <a:t>return of borrowed funds.</a:t>
            </a:r>
            <a:endParaRPr lang="en-US" sz="2200" dirty="0">
              <a:solidFill>
                <a:srgbClr val="5A3F2B"/>
              </a:solidFill>
              <a:latin typeface="Open Sans"/>
            </a:endParaRPr>
          </a:p>
        </p:txBody>
      </p:sp>
      <p:pic>
        <p:nvPicPr>
          <p:cNvPr id="20482" name="Picture 2" descr="See the source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486158" y="33909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311340"/>
            <a:ext cx="317973" cy="260160"/>
          </a:xfrm>
          <a:prstGeom prst="rect">
            <a:avLst/>
          </a:prstGeom>
        </p:spPr>
      </p:pic>
      <p:sp>
        <p:nvSpPr>
          <p:cNvPr id="7" name="TextBox 7"/>
          <p:cNvSpPr txBox="1"/>
          <p:nvPr/>
        </p:nvSpPr>
        <p:spPr>
          <a:xfrm>
            <a:off x="1521566" y="282765"/>
            <a:ext cx="2212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pic>
        <p:nvPicPr>
          <p:cNvPr id="2050" name="Picture 2"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800100"/>
            <a:ext cx="17050221" cy="942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759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Time </a:t>
            </a:r>
            <a:r>
              <a:rPr lang="en-US" sz="6500" dirty="0" smtClean="0">
                <a:solidFill>
                  <a:srgbClr val="5A3F2B"/>
                </a:solidFill>
                <a:latin typeface="Montserrat Extra-Bold"/>
              </a:rPr>
              <a:t>Value </a:t>
            </a:r>
            <a:r>
              <a:rPr lang="en-US" sz="6500" dirty="0" smtClean="0">
                <a:solidFill>
                  <a:srgbClr val="5A3F2B"/>
                </a:solidFill>
                <a:latin typeface="Montserrat Extra-Bold"/>
              </a:rPr>
              <a:t>of </a:t>
            </a:r>
            <a:r>
              <a:rPr lang="en-US" sz="6500" dirty="0" smtClean="0">
                <a:solidFill>
                  <a:srgbClr val="5A3F2B"/>
                </a:solidFill>
                <a:latin typeface="Montserrat Extra-Bold"/>
              </a:rPr>
              <a:t>Money</a:t>
            </a:r>
            <a:endParaRPr lang="en-US" sz="6500" dirty="0">
              <a:solidFill>
                <a:srgbClr val="5A3F2B"/>
              </a:solidFill>
              <a:latin typeface="Montserrat Extra-Bold"/>
            </a:endParaRPr>
          </a:p>
        </p:txBody>
      </p:sp>
      <p:sp>
        <p:nvSpPr>
          <p:cNvPr id="7" name="TextBox 7"/>
          <p:cNvSpPr txBox="1"/>
          <p:nvPr/>
        </p:nvSpPr>
        <p:spPr>
          <a:xfrm>
            <a:off x="533400" y="1790700"/>
            <a:ext cx="17145000" cy="2137252"/>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Concept Which states that purchasing power of money differs with the passage of time</a:t>
            </a:r>
          </a:p>
          <a:p>
            <a:pPr>
              <a:lnSpc>
                <a:spcPct val="150000"/>
              </a:lnSpc>
              <a:spcBef>
                <a:spcPct val="0"/>
              </a:spcBef>
            </a:pPr>
            <a:r>
              <a:rPr lang="en-US" sz="3200" dirty="0" smtClean="0">
                <a:solidFill>
                  <a:srgbClr val="5A3F2B"/>
                </a:solidFill>
                <a:latin typeface="Open Sans"/>
              </a:rPr>
              <a:t>Effect of time value of money on daily routine life:</a:t>
            </a:r>
          </a:p>
          <a:p>
            <a:pPr>
              <a:lnSpc>
                <a:spcPct val="150000"/>
              </a:lnSpc>
              <a:spcBef>
                <a:spcPct val="0"/>
              </a:spcBef>
            </a:pPr>
            <a:r>
              <a:rPr lang="en-US" sz="3200" dirty="0" smtClean="0">
                <a:solidFill>
                  <a:srgbClr val="5A3F2B"/>
                </a:solidFill>
                <a:latin typeface="Open Sans"/>
              </a:rPr>
              <a:t>1. Spending, 2. Saving, 3. Borrowing and 4. Investing </a:t>
            </a:r>
            <a:endParaRPr lang="en-US" sz="3200" dirty="0">
              <a:solidFill>
                <a:srgbClr val="5A3F2B"/>
              </a:solidFill>
              <a:latin typeface="Open Sans"/>
            </a:endParaRPr>
          </a:p>
        </p:txBody>
      </p:sp>
      <mc:AlternateContent xmlns:mc="http://schemas.openxmlformats.org/markup-compatibility/2006">
        <mc:Choice xmlns:a14="http://schemas.microsoft.com/office/drawing/2010/main" Requires="a14">
          <p:graphicFrame>
            <p:nvGraphicFramePr>
              <p:cNvPr id="17" name="Diagram 16"/>
              <p:cNvGraphicFramePr/>
              <p:nvPr>
                <p:extLst>
                  <p:ext uri="{D42A27DB-BD31-4B8C-83A1-F6EECF244321}">
                    <p14:modId xmlns:p14="http://schemas.microsoft.com/office/powerpoint/2010/main" val="1367660054"/>
                  </p:ext>
                </p:extLst>
              </p:nvPr>
            </p:nvGraphicFramePr>
            <p:xfrm>
              <a:off x="487257" y="3111500"/>
              <a:ext cx="17648343"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17" name="Diagram 16"/>
              <p:cNvGraphicFramePr/>
              <p:nvPr>
                <p:extLst>
                  <p:ext uri="{D42A27DB-BD31-4B8C-83A1-F6EECF244321}">
                    <p14:modId xmlns:p14="http://schemas.microsoft.com/office/powerpoint/2010/main" val="1367660054"/>
                  </p:ext>
                </p:extLst>
              </p:nvPr>
            </p:nvGraphicFramePr>
            <p:xfrm>
              <a:off x="487257" y="3111500"/>
              <a:ext cx="17648343" cy="8128000"/>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pic>
        <p:nvPicPr>
          <p:cNvPr id="21" name="Picture 3"/>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4996160" y="165546"/>
            <a:ext cx="317973" cy="260160"/>
          </a:xfrm>
          <a:prstGeom prst="rect">
            <a:avLst/>
          </a:prstGeom>
        </p:spPr>
      </p:pic>
      <p:sp>
        <p:nvSpPr>
          <p:cNvPr id="22" name="TextBox 6"/>
          <p:cNvSpPr txBox="1"/>
          <p:nvPr/>
        </p:nvSpPr>
        <p:spPr>
          <a:xfrm>
            <a:off x="15489026" y="136971"/>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Time </a:t>
            </a:r>
            <a:r>
              <a:rPr lang="en-US" sz="6500" dirty="0" smtClean="0">
                <a:solidFill>
                  <a:srgbClr val="5A3F2B"/>
                </a:solidFill>
                <a:latin typeface="Montserrat Extra-Bold"/>
              </a:rPr>
              <a:t>Value </a:t>
            </a:r>
            <a:r>
              <a:rPr lang="en-US" sz="6500" dirty="0" smtClean="0">
                <a:solidFill>
                  <a:srgbClr val="5A3F2B"/>
                </a:solidFill>
                <a:latin typeface="Montserrat Extra-Bold"/>
              </a:rPr>
              <a:t>of </a:t>
            </a:r>
            <a:r>
              <a:rPr lang="en-US" sz="6500" dirty="0" smtClean="0">
                <a:solidFill>
                  <a:srgbClr val="5A3F2B"/>
                </a:solidFill>
                <a:latin typeface="Montserrat Extra-Bold"/>
              </a:rPr>
              <a:t>Money</a:t>
            </a:r>
            <a:endParaRPr lang="en-US" sz="6500" dirty="0">
              <a:solidFill>
                <a:srgbClr val="5A3F2B"/>
              </a:solidFill>
              <a:latin typeface="Montserrat Extra-Bold"/>
            </a:endParaRPr>
          </a:p>
        </p:txBody>
      </p:sp>
      <p:pic>
        <p:nvPicPr>
          <p:cNvPr id="9" name="Graphic 15" descr="Head with gears">
            <a:extLst>
              <a:ext uri="{FF2B5EF4-FFF2-40B4-BE49-F238E27FC236}">
                <a16:creationId xmlns:a16="http://schemas.microsoft.com/office/drawing/2014/main" xmlns="" id="{944648B0-9EE7-4803-8A62-E4A5497402F8}"/>
              </a:ext>
            </a:extLst>
          </p:cNvPr>
          <p:cNvPicPr>
            <a:picLocks noChangeAspect="1"/>
          </p:cNvPicPr>
          <p:nvPr/>
        </p:nvPicPr>
        <p:blipFill>
          <a:blip r:embed="rId2">
            <a:duotone>
              <a:prstClr val="black"/>
              <a:schemeClr val="tx2">
                <a:tint val="45000"/>
                <a:satMod val="400000"/>
              </a:schemeClr>
            </a:duotone>
            <a:extLst>
              <a:ext uri="{96DAC541-7B7A-43D3-8B79-37D633B846F1}">
                <asvg:svgBlip xmlns:asvg="http://schemas.microsoft.com/office/drawing/2016/SVG/main" xmlns="" r:embed="rId5"/>
              </a:ext>
            </a:extLst>
          </a:blip>
          <a:stretch>
            <a:fillRect/>
          </a:stretch>
        </p:blipFill>
        <p:spPr>
          <a:xfrm>
            <a:off x="1429310" y="6020926"/>
            <a:ext cx="3237374" cy="3237374"/>
          </a:xfrm>
          <a:prstGeom prst="rect">
            <a:avLst/>
          </a:prstGeom>
        </p:spPr>
      </p:pic>
      <p:pic>
        <p:nvPicPr>
          <p:cNvPr id="10" name="Graphic 17" descr="Classroom">
            <a:extLst>
              <a:ext uri="{FF2B5EF4-FFF2-40B4-BE49-F238E27FC236}">
                <a16:creationId xmlns:a16="http://schemas.microsoft.com/office/drawing/2014/main" xmlns="" id="{E6BBA064-180A-46B1-AD19-58A0772E26DF}"/>
              </a:ext>
            </a:extLst>
          </p:cNvPr>
          <p:cNvPicPr>
            <a:picLocks noChangeAspect="1"/>
          </p:cNvPicPr>
          <p:nvPr/>
        </p:nvPicPr>
        <p:blipFill>
          <a:blip r:embed="rId6">
            <a:duotone>
              <a:prstClr val="black"/>
              <a:schemeClr val="accent4">
                <a:tint val="45000"/>
                <a:satMod val="400000"/>
              </a:schemeClr>
            </a:duotone>
            <a:extLst>
              <a:ext uri="{96DAC541-7B7A-43D3-8B79-37D633B846F1}">
                <asvg:svgBlip xmlns:asvg="http://schemas.microsoft.com/office/drawing/2016/SVG/main" xmlns="" r:embed="rId7"/>
              </a:ext>
            </a:extLst>
          </a:blip>
          <a:stretch>
            <a:fillRect/>
          </a:stretch>
        </p:blipFill>
        <p:spPr>
          <a:xfrm>
            <a:off x="12215860" y="3005891"/>
            <a:ext cx="2795540" cy="2795540"/>
          </a:xfrm>
          <a:prstGeom prst="rect">
            <a:avLst/>
          </a:prstGeom>
        </p:spPr>
      </p:pic>
      <p:pic>
        <p:nvPicPr>
          <p:cNvPr id="11" name="Graphic 19" descr="Office worker">
            <a:extLst>
              <a:ext uri="{FF2B5EF4-FFF2-40B4-BE49-F238E27FC236}">
                <a16:creationId xmlns:a16="http://schemas.microsoft.com/office/drawing/2014/main" xmlns="" id="{9AD72B36-C150-4DF4-879A-E6255DE994F2}"/>
              </a:ext>
            </a:extLst>
          </p:cNvPr>
          <p:cNvPicPr>
            <a:picLocks noChangeAspect="1"/>
          </p:cNvPicPr>
          <p:nvPr/>
        </p:nvPicPr>
        <p:blipFill>
          <a:blip r:embed="rId8">
            <a:duotone>
              <a:prstClr val="black"/>
              <a:schemeClr val="accent4">
                <a:tint val="45000"/>
                <a:satMod val="400000"/>
              </a:schemeClr>
            </a:duotone>
            <a:extLst>
              <a:ext uri="{96DAC541-7B7A-43D3-8B79-37D633B846F1}">
                <asvg:svgBlip xmlns:asvg="http://schemas.microsoft.com/office/drawing/2016/SVG/main" xmlns="" r:embed="rId9"/>
              </a:ext>
            </a:extLst>
          </a:blip>
          <a:stretch>
            <a:fillRect/>
          </a:stretch>
        </p:blipFill>
        <p:spPr>
          <a:xfrm>
            <a:off x="12039600" y="5763331"/>
            <a:ext cx="3418915" cy="3418915"/>
          </a:xfrm>
          <a:prstGeom prst="rect">
            <a:avLst/>
          </a:prstGeom>
        </p:spPr>
      </p:pic>
      <p:pic>
        <p:nvPicPr>
          <p:cNvPr id="12" name="Graphic 21" descr="Man">
            <a:extLst>
              <a:ext uri="{FF2B5EF4-FFF2-40B4-BE49-F238E27FC236}">
                <a16:creationId xmlns:a16="http://schemas.microsoft.com/office/drawing/2014/main" xmlns="" id="{E89E73FF-C7D9-42FD-BB7F-45D55EFC12D6}"/>
              </a:ext>
            </a:extLst>
          </p:cNvPr>
          <p:cNvPicPr>
            <a:picLocks noChangeAspect="1"/>
          </p:cNvPicPr>
          <p:nvPr/>
        </p:nvPicPr>
        <p:blipFill>
          <a:blip r:embed="rId10">
            <a:duotone>
              <a:prstClr val="black"/>
              <a:schemeClr val="tx2">
                <a:tint val="45000"/>
                <a:satMod val="400000"/>
              </a:schemeClr>
            </a:duotone>
            <a:extLst>
              <a:ext uri="{96DAC541-7B7A-43D3-8B79-37D633B846F1}">
                <asvg:svgBlip xmlns:asvg="http://schemas.microsoft.com/office/drawing/2016/SVG/main" xmlns="" r:embed="rId11"/>
              </a:ext>
            </a:extLst>
          </a:blip>
          <a:stretch>
            <a:fillRect/>
          </a:stretch>
        </p:blipFill>
        <p:spPr>
          <a:xfrm>
            <a:off x="1662120" y="3037296"/>
            <a:ext cx="2771755" cy="2771755"/>
          </a:xfrm>
          <a:prstGeom prst="rect">
            <a:avLst/>
          </a:prstGeom>
        </p:spPr>
      </p:pic>
      <p:sp>
        <p:nvSpPr>
          <p:cNvPr id="13" name="Rectangle 12">
            <a:extLst>
              <a:ext uri="{FF2B5EF4-FFF2-40B4-BE49-F238E27FC236}">
                <a16:creationId xmlns:a16="http://schemas.microsoft.com/office/drawing/2014/main" xmlns="" id="{81AA7CD0-FA43-4B11-96D4-F8AEEF985CE7}"/>
              </a:ext>
            </a:extLst>
          </p:cNvPr>
          <p:cNvSpPr/>
          <p:nvPr/>
        </p:nvSpPr>
        <p:spPr>
          <a:xfrm>
            <a:off x="1278133" y="8983790"/>
            <a:ext cx="3388551" cy="1077218"/>
          </a:xfrm>
          <a:prstGeom prst="rect">
            <a:avLst/>
          </a:prstGeom>
          <a:noFill/>
        </p:spPr>
        <p:txBody>
          <a:bodyPr wrap="square" lIns="91440" tIns="45720" rIns="91440" bIns="45720">
            <a:spAutoFit/>
          </a:bodyPr>
          <a:lstStyle/>
          <a:p>
            <a:pPr algn="ctr"/>
            <a:r>
              <a:rPr lang="en-US" sz="3200" b="1" cap="none" spc="0" dirty="0">
                <a:ln w="22225">
                  <a:solidFill>
                    <a:schemeClr val="accent2"/>
                  </a:solidFill>
                  <a:prstDash val="solid"/>
                </a:ln>
                <a:solidFill>
                  <a:schemeClr val="accent2">
                    <a:lumMod val="40000"/>
                    <a:lumOff val="60000"/>
                  </a:schemeClr>
                </a:solidFill>
                <a:effectLst/>
              </a:rPr>
              <a:t>Common </a:t>
            </a:r>
          </a:p>
          <a:p>
            <a:pPr algn="ctr"/>
            <a:r>
              <a:rPr lang="en-US" sz="3200" b="1" cap="none" spc="0" dirty="0">
                <a:ln w="22225">
                  <a:solidFill>
                    <a:schemeClr val="accent2"/>
                  </a:solidFill>
                  <a:prstDash val="solid"/>
                </a:ln>
                <a:solidFill>
                  <a:schemeClr val="accent2">
                    <a:lumMod val="40000"/>
                    <a:lumOff val="60000"/>
                  </a:schemeClr>
                </a:solidFill>
                <a:effectLst/>
              </a:rPr>
              <a:t>man</a:t>
            </a:r>
          </a:p>
        </p:txBody>
      </p:sp>
      <p:sp>
        <p:nvSpPr>
          <p:cNvPr id="14" name="Rectangle 13">
            <a:extLst>
              <a:ext uri="{FF2B5EF4-FFF2-40B4-BE49-F238E27FC236}">
                <a16:creationId xmlns:a16="http://schemas.microsoft.com/office/drawing/2014/main" xmlns="" id="{2B1B90B1-5305-4A2E-BE46-C8A9D4FAE3A1}"/>
              </a:ext>
            </a:extLst>
          </p:cNvPr>
          <p:cNvSpPr/>
          <p:nvPr/>
        </p:nvSpPr>
        <p:spPr>
          <a:xfrm>
            <a:off x="12214056" y="8719691"/>
            <a:ext cx="3070002" cy="1077218"/>
          </a:xfrm>
          <a:prstGeom prst="rect">
            <a:avLst/>
          </a:prstGeom>
          <a:noFill/>
        </p:spPr>
        <p:txBody>
          <a:bodyPr wrap="square" lIns="91440" tIns="45720" rIns="91440" bIns="45720">
            <a:spAutoFit/>
          </a:bodyPr>
          <a:lstStyle/>
          <a:p>
            <a:pPr algn="ctr"/>
            <a:r>
              <a:rPr lang="en-US" sz="3200" b="1" dirty="0">
                <a:ln w="22225">
                  <a:solidFill>
                    <a:schemeClr val="accent2"/>
                  </a:solidFill>
                  <a:prstDash val="solid"/>
                </a:ln>
                <a:solidFill>
                  <a:schemeClr val="accent2">
                    <a:lumMod val="40000"/>
                    <a:lumOff val="60000"/>
                  </a:schemeClr>
                </a:solidFill>
              </a:rPr>
              <a:t>Business</a:t>
            </a:r>
            <a:endParaRPr lang="en-US" sz="3200" b="1" cap="none" spc="0" dirty="0">
              <a:ln w="22225">
                <a:solidFill>
                  <a:schemeClr val="accent2"/>
                </a:solidFill>
                <a:prstDash val="solid"/>
              </a:ln>
              <a:solidFill>
                <a:schemeClr val="accent2">
                  <a:lumMod val="40000"/>
                  <a:lumOff val="60000"/>
                </a:schemeClr>
              </a:solidFill>
              <a:effectLst/>
            </a:endParaRPr>
          </a:p>
          <a:p>
            <a:pPr algn="ctr"/>
            <a:r>
              <a:rPr lang="en-US" sz="3200" b="1" cap="none" spc="0" dirty="0">
                <a:ln w="22225">
                  <a:solidFill>
                    <a:schemeClr val="accent2"/>
                  </a:solidFill>
                  <a:prstDash val="solid"/>
                </a:ln>
                <a:solidFill>
                  <a:schemeClr val="accent2">
                    <a:lumMod val="40000"/>
                    <a:lumOff val="60000"/>
                  </a:schemeClr>
                </a:solidFill>
                <a:effectLst/>
              </a:rPr>
              <a:t>man</a:t>
            </a:r>
          </a:p>
        </p:txBody>
      </p:sp>
      <p:sp>
        <p:nvSpPr>
          <p:cNvPr id="15" name="Rectangle 14">
            <a:extLst>
              <a:ext uri="{FF2B5EF4-FFF2-40B4-BE49-F238E27FC236}">
                <a16:creationId xmlns:a16="http://schemas.microsoft.com/office/drawing/2014/main" xmlns="" id="{679C2E34-953D-4B4B-9FD0-40B583447572}"/>
              </a:ext>
            </a:extLst>
          </p:cNvPr>
          <p:cNvSpPr/>
          <p:nvPr/>
        </p:nvSpPr>
        <p:spPr>
          <a:xfrm>
            <a:off x="10997132" y="2389949"/>
            <a:ext cx="5162555" cy="646331"/>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Present value</a:t>
            </a:r>
          </a:p>
        </p:txBody>
      </p:sp>
      <p:sp>
        <p:nvSpPr>
          <p:cNvPr id="16" name="Rectangle 15">
            <a:extLst>
              <a:ext uri="{FF2B5EF4-FFF2-40B4-BE49-F238E27FC236}">
                <a16:creationId xmlns:a16="http://schemas.microsoft.com/office/drawing/2014/main" xmlns="" id="{A0D1B7BC-5F75-4142-B645-A70064730660}"/>
              </a:ext>
            </a:extLst>
          </p:cNvPr>
          <p:cNvSpPr/>
          <p:nvPr/>
        </p:nvSpPr>
        <p:spPr>
          <a:xfrm>
            <a:off x="1009093" y="2247900"/>
            <a:ext cx="4795420" cy="646331"/>
          </a:xfrm>
          <a:prstGeom prst="rect">
            <a:avLst/>
          </a:prstGeom>
          <a:noFill/>
          <a:ln>
            <a:noFill/>
          </a:ln>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Future</a:t>
            </a: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 value</a:t>
            </a:r>
          </a:p>
        </p:txBody>
      </p:sp>
      <p:pic>
        <p:nvPicPr>
          <p:cNvPr id="14342" name="Picture 6" descr="See the source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6000" y="2786182"/>
            <a:ext cx="423478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28600" y="142875"/>
            <a:ext cx="317973" cy="260160"/>
          </a:xfrm>
          <a:prstGeom prst="rect">
            <a:avLst/>
          </a:prstGeom>
        </p:spPr>
      </p:pic>
      <p:sp>
        <p:nvSpPr>
          <p:cNvPr id="18" name="TextBox 6"/>
          <p:cNvSpPr txBox="1"/>
          <p:nvPr/>
        </p:nvSpPr>
        <p:spPr>
          <a:xfrm>
            <a:off x="721466" y="114300"/>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extLst>
      <p:ext uri="{BB962C8B-B14F-4D97-AF65-F5344CB8AC3E}">
        <p14:creationId xmlns:p14="http://schemas.microsoft.com/office/powerpoint/2010/main" val="81528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 calcmode="lin" valueType="num">
                                      <p:cBhvr>
                                        <p:cTn id="29"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16">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16">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50925"/>
          </a:xfrm>
          <a:prstGeom prst="rect">
            <a:avLst/>
          </a:prstGeom>
        </p:spPr>
        <p:txBody>
          <a:bodyPr lIns="0" tIns="0" rIns="0" bIns="0" rtlCol="0" anchor="t">
            <a:spAutoFit/>
          </a:bodyPr>
          <a:lstStyle/>
          <a:p>
            <a:pPr algn="ctr">
              <a:lnSpc>
                <a:spcPts val="8450"/>
              </a:lnSpc>
            </a:pPr>
            <a:r>
              <a:rPr lang="en-US" sz="6500" dirty="0" smtClean="0">
                <a:solidFill>
                  <a:srgbClr val="5A3F2B"/>
                </a:solidFill>
                <a:latin typeface="Montserrat Extra-Bold"/>
              </a:rPr>
              <a:t>Ratio Analysis</a:t>
            </a:r>
            <a:endParaRPr lang="en-US" sz="6500" dirty="0">
              <a:solidFill>
                <a:srgbClr val="5A3F2B"/>
              </a:solidFill>
              <a:latin typeface="Montserrat Extra-Bold"/>
            </a:endParaRPr>
          </a:p>
        </p:txBody>
      </p:sp>
      <p:sp>
        <p:nvSpPr>
          <p:cNvPr id="14" name="TextBox 14"/>
          <p:cNvSpPr txBox="1"/>
          <p:nvPr/>
        </p:nvSpPr>
        <p:spPr>
          <a:xfrm>
            <a:off x="1028700" y="2247900"/>
            <a:ext cx="16687800" cy="2215991"/>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Ratio analysis seeks to measure and establish cause-and-effect relationships between either two items of a balance sheet or of a profit and loss account, or both the balance sheet and the profit and loss account. Thus, ratio analysis is a more focused analysis of financial statements. The interpretation of results for decision making is the most critical part </a:t>
            </a:r>
            <a:r>
              <a:rPr lang="en-US" sz="2400" dirty="0" smtClean="0">
                <a:solidFill>
                  <a:srgbClr val="171616"/>
                </a:solidFill>
                <a:latin typeface="Open Sans"/>
              </a:rPr>
              <a:t>of </a:t>
            </a:r>
            <a:r>
              <a:rPr lang="en-US" sz="2400" dirty="0">
                <a:solidFill>
                  <a:srgbClr val="171616"/>
                </a:solidFill>
                <a:latin typeface="Open Sans"/>
              </a:rPr>
              <a:t>ratio analysis. </a:t>
            </a:r>
            <a:endParaRPr lang="en-US" sz="2400" dirty="0">
              <a:solidFill>
                <a:srgbClr val="171616"/>
              </a:solidFill>
              <a:latin typeface="Open Sans"/>
            </a:endParaRPr>
          </a:p>
        </p:txBody>
      </p:sp>
      <p:grpSp>
        <p:nvGrpSpPr>
          <p:cNvPr id="19" name="Group 19"/>
          <p:cNvGrpSpPr/>
          <p:nvPr/>
        </p:nvGrpSpPr>
        <p:grpSpPr>
          <a:xfrm>
            <a:off x="1028700" y="4914900"/>
            <a:ext cx="16528814" cy="16002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129502"/>
            <a:ext cx="16109714" cy="1192634"/>
          </a:xfrm>
          <a:prstGeom prst="rect">
            <a:avLst/>
          </a:prstGeom>
        </p:spPr>
        <p:txBody>
          <a:bodyPr wrap="square" lIns="0" tIns="0" rIns="0" bIns="0" numCol="2" rtlCol="0" anchor="t">
            <a:spAutoFit/>
          </a:bodyPr>
          <a:lstStyle/>
          <a:p>
            <a:pPr marL="342900" indent="-342900">
              <a:lnSpc>
                <a:spcPts val="3079"/>
              </a:lnSpc>
              <a:spcBef>
                <a:spcPct val="0"/>
              </a:spcBef>
              <a:buFont typeface="Arial" pitchFamily="34" charset="0"/>
              <a:buChar char="•"/>
            </a:pPr>
            <a:r>
              <a:rPr lang="en-US" sz="2199" dirty="0" smtClean="0">
                <a:solidFill>
                  <a:srgbClr val="FFFFFF"/>
                </a:solidFill>
                <a:latin typeface="Open Sans Light Bold"/>
              </a:rPr>
              <a:t>Comparison </a:t>
            </a:r>
            <a:r>
              <a:rPr lang="en-US" sz="2199" dirty="0">
                <a:solidFill>
                  <a:srgbClr val="FFFFFF"/>
                </a:solidFill>
                <a:latin typeface="Open Sans Light Bold"/>
              </a:rPr>
              <a:t>against industry benchmarks</a:t>
            </a:r>
            <a:r>
              <a:rPr lang="en-US" sz="2199" dirty="0" smtClean="0">
                <a:solidFill>
                  <a:srgbClr val="FFFFFF"/>
                </a:solidFill>
                <a:latin typeface="Open Sans Light Bold"/>
              </a:rPr>
              <a:t>.</a:t>
            </a:r>
          </a:p>
          <a:p>
            <a:pPr marL="342900" indent="-342900">
              <a:lnSpc>
                <a:spcPts val="3079"/>
              </a:lnSpc>
              <a:spcBef>
                <a:spcPct val="0"/>
              </a:spcBef>
              <a:buFont typeface="Arial" pitchFamily="34" charset="0"/>
              <a:buChar char="•"/>
            </a:pPr>
            <a:r>
              <a:rPr lang="en-US" sz="2199" dirty="0" smtClean="0">
                <a:solidFill>
                  <a:srgbClr val="FFFFFF"/>
                </a:solidFill>
                <a:latin typeface="Open Sans Light Bold"/>
              </a:rPr>
              <a:t>Inter-firm </a:t>
            </a:r>
            <a:r>
              <a:rPr lang="en-US" sz="2199" dirty="0">
                <a:solidFill>
                  <a:srgbClr val="FFFFFF"/>
                </a:solidFill>
                <a:latin typeface="Open Sans Light Bold"/>
              </a:rPr>
              <a:t>comparison because absolute figure </a:t>
            </a:r>
            <a:r>
              <a:rPr lang="en-US" sz="2199" dirty="0" smtClean="0">
                <a:solidFill>
                  <a:srgbClr val="FFFFFF"/>
                </a:solidFill>
                <a:latin typeface="Open Sans Light Bold"/>
              </a:rPr>
              <a:t>comparison </a:t>
            </a:r>
            <a:r>
              <a:rPr lang="en-US" sz="2199" dirty="0">
                <a:solidFill>
                  <a:srgbClr val="FFFFFF"/>
                </a:solidFill>
                <a:latin typeface="Open Sans Light Bold"/>
              </a:rPr>
              <a:t>will not be </a:t>
            </a:r>
            <a:r>
              <a:rPr lang="en-US" sz="2199" dirty="0" smtClean="0">
                <a:solidFill>
                  <a:srgbClr val="FFFFFF"/>
                </a:solidFill>
                <a:latin typeface="Open Sans Light Bold"/>
              </a:rPr>
              <a:t>conclusive</a:t>
            </a:r>
          </a:p>
          <a:p>
            <a:pPr marL="342900" indent="-342900">
              <a:lnSpc>
                <a:spcPts val="3079"/>
              </a:lnSpc>
              <a:spcBef>
                <a:spcPct val="0"/>
              </a:spcBef>
              <a:buFont typeface="Arial" pitchFamily="34" charset="0"/>
              <a:buChar char="•"/>
            </a:pPr>
            <a:r>
              <a:rPr lang="en-US" sz="2199" dirty="0">
                <a:solidFill>
                  <a:srgbClr val="FFFFFF"/>
                </a:solidFill>
                <a:latin typeface="Open Sans Light Bold"/>
              </a:rPr>
              <a:t>Analysis of chronological performance over a long period.</a:t>
            </a:r>
            <a:endParaRPr lang="en-US" sz="2199" dirty="0" smtClean="0">
              <a:solidFill>
                <a:srgbClr val="FFFFFF"/>
              </a:solidFill>
              <a:latin typeface="Open Sans Light Bold"/>
            </a:endParaRPr>
          </a:p>
          <a:p>
            <a:pPr marL="342900" indent="-342900">
              <a:lnSpc>
                <a:spcPts val="3079"/>
              </a:lnSpc>
              <a:spcBef>
                <a:spcPct val="0"/>
              </a:spcBef>
              <a:buFont typeface="Arial" pitchFamily="34" charset="0"/>
              <a:buChar char="•"/>
            </a:pPr>
            <a:r>
              <a:rPr lang="en-US" sz="2199" dirty="0">
                <a:solidFill>
                  <a:srgbClr val="FFFFFF"/>
                </a:solidFill>
                <a:latin typeface="Open Sans Light Bold"/>
              </a:rPr>
              <a:t>Intra-firm comparison.</a:t>
            </a:r>
            <a:endParaRPr lang="en-US" sz="2199" dirty="0">
              <a:solidFill>
                <a:srgbClr val="FFFFFF"/>
              </a:solidFill>
              <a:latin typeface="Open Sans Light Bold"/>
            </a:endParaRPr>
          </a:p>
        </p:txBody>
      </p:sp>
      <p:sp>
        <p:nvSpPr>
          <p:cNvPr id="23" name="TextBox 10"/>
          <p:cNvSpPr txBox="1"/>
          <p:nvPr/>
        </p:nvSpPr>
        <p:spPr>
          <a:xfrm>
            <a:off x="1752600" y="3863975"/>
            <a:ext cx="14834966" cy="946285"/>
          </a:xfrm>
          <a:prstGeom prst="rect">
            <a:avLst/>
          </a:prstGeom>
        </p:spPr>
        <p:txBody>
          <a:bodyPr lIns="0" tIns="0" rIns="0" bIns="0" rtlCol="0" anchor="t">
            <a:spAutoFit/>
          </a:bodyPr>
          <a:lstStyle/>
          <a:p>
            <a:pPr algn="ctr">
              <a:lnSpc>
                <a:spcPts val="8450"/>
              </a:lnSpc>
            </a:pPr>
            <a:r>
              <a:rPr lang="en-US" sz="4000" dirty="0" smtClean="0">
                <a:solidFill>
                  <a:srgbClr val="5A3F2B"/>
                </a:solidFill>
                <a:latin typeface="Comic Sans MS" pitchFamily="66" charset="0"/>
              </a:rPr>
              <a:t>Significance</a:t>
            </a:r>
            <a:endParaRPr lang="en-US" sz="4000" dirty="0">
              <a:solidFill>
                <a:srgbClr val="5A3F2B"/>
              </a:solidFill>
              <a:latin typeface="Comic Sans MS" pitchFamily="66" charset="0"/>
            </a:endParaRPr>
          </a:p>
        </p:txBody>
      </p:sp>
      <p:graphicFrame>
        <p:nvGraphicFramePr>
          <p:cNvPr id="24" name="Diagram 23"/>
          <p:cNvGraphicFramePr/>
          <p:nvPr>
            <p:extLst>
              <p:ext uri="{D42A27DB-BD31-4B8C-83A1-F6EECF244321}">
                <p14:modId xmlns:p14="http://schemas.microsoft.com/office/powerpoint/2010/main" val="344851386"/>
              </p:ext>
            </p:extLst>
          </p:nvPr>
        </p:nvGraphicFramePr>
        <p:xfrm>
          <a:off x="0" y="4337117"/>
          <a:ext cx="17830800" cy="812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745913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Liquidity </a:t>
            </a:r>
            <a:r>
              <a:rPr lang="en-US" sz="5400" dirty="0" smtClean="0">
                <a:solidFill>
                  <a:srgbClr val="5A3F2B"/>
                </a:solidFill>
                <a:latin typeface="Montserrat Extra-Bold"/>
              </a:rPr>
              <a:t>Ratios</a:t>
            </a:r>
            <a:endParaRPr lang="en-US" sz="5400" dirty="0">
              <a:solidFill>
                <a:srgbClr val="5A3F2B"/>
              </a:solidFill>
              <a:latin typeface="Montserrat Extra-Bold"/>
            </a:endParaRPr>
          </a:p>
        </p:txBody>
      </p:sp>
      <p:sp>
        <p:nvSpPr>
          <p:cNvPr id="14" name="TextBox 14"/>
          <p:cNvSpPr txBox="1"/>
          <p:nvPr/>
        </p:nvSpPr>
        <p:spPr>
          <a:xfrm>
            <a:off x="1028700" y="2247900"/>
            <a:ext cx="16687800" cy="2215991"/>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liquidity of a firm is measured by its ability to satisfy its short-term obligations as they come due The capacity of an enterprise to discharge its suppliers and service providers and to meet its day-to-day expenses indicates its liquidity and ensures the smooth continuity of operations, which in turn, has a strong bearing on the long-term survival of the company. </a:t>
            </a:r>
            <a:endParaRPr lang="en-US" sz="2400" dirty="0">
              <a:solidFill>
                <a:srgbClr val="171616"/>
              </a:solidFill>
              <a:latin typeface="Open Sans"/>
            </a:endParaRPr>
          </a:p>
        </p:txBody>
      </p:sp>
      <p:grpSp>
        <p:nvGrpSpPr>
          <p:cNvPr id="19" name="Group 19"/>
          <p:cNvGrpSpPr/>
          <p:nvPr/>
        </p:nvGrpSpPr>
        <p:grpSpPr>
          <a:xfrm>
            <a:off x="1028700" y="4914900"/>
            <a:ext cx="16528814" cy="40386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600700"/>
            <a:ext cx="16109714" cy="2710935"/>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Current ratio=Current assets/Current </a:t>
            </a:r>
            <a:r>
              <a:rPr lang="en-US" sz="2400" dirty="0" smtClean="0">
                <a:solidFill>
                  <a:srgbClr val="FFFFFF"/>
                </a:solidFill>
                <a:latin typeface="Open Sans Light Bold"/>
              </a:rPr>
              <a:t>liabilities</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Quick </a:t>
            </a:r>
            <a:r>
              <a:rPr lang="en-US" sz="2400" dirty="0">
                <a:solidFill>
                  <a:srgbClr val="FFFFFF"/>
                </a:solidFill>
                <a:latin typeface="Open Sans Light Bold"/>
              </a:rPr>
              <a:t>ratio (acid-test) ratio Current assets (Inventory/Current </a:t>
            </a:r>
            <a:r>
              <a:rPr lang="en-US" sz="2400" dirty="0" smtClean="0">
                <a:solidFill>
                  <a:srgbClr val="FFFFFF"/>
                </a:solidFill>
                <a:latin typeface="Open Sans Light Bold"/>
              </a:rPr>
              <a:t>liabilities)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Collection period to customers (days) Receivables (365/Credit sales</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Suppliers </a:t>
            </a:r>
            <a:r>
              <a:rPr lang="en-US" sz="2400" dirty="0">
                <a:solidFill>
                  <a:srgbClr val="FFFFFF"/>
                </a:solidFill>
                <a:latin typeface="Open Sans Light Bold"/>
              </a:rPr>
              <a:t>credit (days) Payables (365/Credit purchases</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Inventory-holding </a:t>
            </a:r>
            <a:r>
              <a:rPr lang="en-US" sz="2400" dirty="0">
                <a:solidFill>
                  <a:srgbClr val="FFFFFF"/>
                </a:solidFill>
                <a:latin typeface="Open Sans Light Bold"/>
              </a:rPr>
              <a:t>period Inventory (365/Cost of goods sold)</a:t>
            </a:r>
            <a:endParaRPr lang="en-US" sz="2400" dirty="0">
              <a:solidFill>
                <a:srgbClr val="FFFFFF"/>
              </a:solidFill>
              <a:latin typeface="Open Sans Light Bold"/>
            </a:endParaRPr>
          </a:p>
        </p:txBody>
      </p:sp>
    </p:spTree>
    <p:extLst>
      <p:ext uri="{BB962C8B-B14F-4D97-AF65-F5344CB8AC3E}">
        <p14:creationId xmlns:p14="http://schemas.microsoft.com/office/powerpoint/2010/main" val="33747815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775</TotalTime>
  <Words>3751</Words>
  <Application>Microsoft Office PowerPoint</Application>
  <PresentationFormat>Custom</PresentationFormat>
  <Paragraphs>389</Paragraphs>
  <Slides>35</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vt:lpstr>
      <vt:lpstr>Open Sans</vt:lpstr>
      <vt:lpstr>Open Sans Light Bold</vt:lpstr>
      <vt:lpstr>Open Sans Bold Italics</vt:lpstr>
      <vt:lpstr>Montserrat Extra-Bold</vt:lpstr>
      <vt:lpstr>Calibri</vt:lpstr>
      <vt:lpstr>MS Reference Sans Serif</vt:lpstr>
      <vt:lpstr>Open Sans Bold</vt:lpstr>
      <vt:lpstr>Myanmar Text</vt:lpstr>
      <vt:lpstr>Cambria Math</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Minimalist Let's Learn Presentation</dc:title>
  <dc:creator>Ruchita</dc:creator>
  <cp:lastModifiedBy>INDIA</cp:lastModifiedBy>
  <cp:revision>66</cp:revision>
  <dcterms:created xsi:type="dcterms:W3CDTF">2006-08-16T00:00:00Z</dcterms:created>
  <dcterms:modified xsi:type="dcterms:W3CDTF">2022-10-31T22:44:50Z</dcterms:modified>
  <dc:identifier>DAFQmQKc388</dc:identifier>
</cp:coreProperties>
</file>